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08" r:id="rId3"/>
    <p:sldId id="447" r:id="rId5"/>
    <p:sldId id="448" r:id="rId6"/>
    <p:sldId id="281" r:id="rId7"/>
    <p:sldId id="412" r:id="rId8"/>
    <p:sldId id="409" r:id="rId9"/>
    <p:sldId id="410" r:id="rId10"/>
    <p:sldId id="411" r:id="rId11"/>
    <p:sldId id="335" r:id="rId12"/>
    <p:sldId id="379" r:id="rId13"/>
    <p:sldId id="417" r:id="rId14"/>
    <p:sldId id="421" r:id="rId15"/>
    <p:sldId id="422" r:id="rId16"/>
    <p:sldId id="336" r:id="rId17"/>
    <p:sldId id="301" r:id="rId18"/>
    <p:sldId id="385" r:id="rId19"/>
    <p:sldId id="386" r:id="rId20"/>
    <p:sldId id="387" r:id="rId21"/>
    <p:sldId id="388" r:id="rId22"/>
    <p:sldId id="389" r:id="rId23"/>
    <p:sldId id="390" r:id="rId24"/>
    <p:sldId id="391" r:id="rId25"/>
    <p:sldId id="350" r:id="rId26"/>
    <p:sldId id="394" r:id="rId27"/>
    <p:sldId id="395" r:id="rId28"/>
    <p:sldId id="401" r:id="rId29"/>
    <p:sldId id="439" r:id="rId30"/>
    <p:sldId id="423" r:id="rId31"/>
    <p:sldId id="441" r:id="rId32"/>
    <p:sldId id="414" r:id="rId33"/>
    <p:sldId id="443" r:id="rId34"/>
    <p:sldId id="346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quancong" initials="q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7F2EC"/>
    <a:srgbClr val="DE5000"/>
    <a:srgbClr val="BDBDBD"/>
    <a:srgbClr val="65BD77"/>
    <a:srgbClr val="F9F9F9"/>
    <a:srgbClr val="FDFDFD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80" autoAdjust="0"/>
    <p:restoredTop sz="94660"/>
  </p:normalViewPr>
  <p:slideViewPr>
    <p:cSldViewPr snapToGrid="0">
      <p:cViewPr varScale="1">
        <p:scale>
          <a:sx n="88" d="100"/>
          <a:sy n="88" d="100"/>
        </p:scale>
        <p:origin x="32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9" Type="http://schemas.openxmlformats.org/officeDocument/2006/relationships/commentAuthors" Target="commentAuthors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E49CE-362A-4DF5-9005-5EB7F0BB0C4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E49CE-362A-4DF5-9005-5EB7F0BB0C4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E49CE-362A-4DF5-9005-5EB7F0BB0C4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E49CE-362A-4DF5-9005-5EB7F0BB0C4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BE49CE-362A-4DF5-9005-5EB7F0BB0C4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5A406BC-D7D8-4BC7-9764-9CCB5A963F1C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5A406BC-D7D8-4BC7-9764-9CCB5A963F1C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5A406BC-D7D8-4BC7-9764-9CCB5A963F1C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5A406BC-D7D8-4BC7-9764-9CCB5A963F1C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5A406BC-D7D8-4BC7-9764-9CCB5A963F1C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5A406BC-D7D8-4BC7-9764-9CCB5A963F1C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5A406BC-D7D8-4BC7-9764-9CCB5A963F1C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5A406BC-D7D8-4BC7-9764-9CCB5A963F1C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5A406BC-D7D8-4BC7-9764-9CCB5A963F1C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5A406BC-D7D8-4BC7-9764-9CCB5A963F1C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5A406BC-D7D8-4BC7-9764-9CCB5A963F1C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5A406BC-D7D8-4BC7-9764-9CCB5A963F1C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5A406BC-D7D8-4BC7-9764-9CCB5A963F1C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with Footer &amp;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ckup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ckup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ckup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874713" y="1800665"/>
            <a:ext cx="4628270" cy="3981156"/>
          </a:xfrm>
          <a:custGeom>
            <a:avLst/>
            <a:gdLst>
              <a:gd name="connsiteX0" fmla="*/ 0 w 4628270"/>
              <a:gd name="connsiteY0" fmla="*/ 0 h 3981156"/>
              <a:gd name="connsiteX1" fmla="*/ 4628270 w 4628270"/>
              <a:gd name="connsiteY1" fmla="*/ 0 h 3981156"/>
              <a:gd name="connsiteX2" fmla="*/ 4628270 w 4628270"/>
              <a:gd name="connsiteY2" fmla="*/ 3981156 h 3981156"/>
              <a:gd name="connsiteX3" fmla="*/ 0 w 4628270"/>
              <a:gd name="connsiteY3" fmla="*/ 3981156 h 3981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28270" h="3981156">
                <a:moveTo>
                  <a:pt x="0" y="0"/>
                </a:moveTo>
                <a:lnTo>
                  <a:pt x="4628270" y="0"/>
                </a:lnTo>
                <a:lnTo>
                  <a:pt x="4628270" y="3981156"/>
                </a:lnTo>
                <a:lnTo>
                  <a:pt x="0" y="398115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/>
          <p:cNvSpPr>
            <a:spLocks noGrp="1"/>
          </p:cNvSpPr>
          <p:nvPr>
            <p:ph type="pic" sz="quarter" idx="10"/>
          </p:nvPr>
        </p:nvSpPr>
        <p:spPr>
          <a:xfrm>
            <a:off x="1900894" y="1883657"/>
            <a:ext cx="2480606" cy="2138453"/>
          </a:xfrm>
          <a:custGeom>
            <a:avLst/>
            <a:gdLst>
              <a:gd name="connsiteX0" fmla="*/ 534613 w 2480606"/>
              <a:gd name="connsiteY0" fmla="*/ 0 h 2138453"/>
              <a:gd name="connsiteX1" fmla="*/ 1945993 w 2480606"/>
              <a:gd name="connsiteY1" fmla="*/ 0 h 2138453"/>
              <a:gd name="connsiteX2" fmla="*/ 2480606 w 2480606"/>
              <a:gd name="connsiteY2" fmla="*/ 1069227 h 2138453"/>
              <a:gd name="connsiteX3" fmla="*/ 1945993 w 2480606"/>
              <a:gd name="connsiteY3" fmla="*/ 2138453 h 2138453"/>
              <a:gd name="connsiteX4" fmla="*/ 534613 w 2480606"/>
              <a:gd name="connsiteY4" fmla="*/ 2138453 h 2138453"/>
              <a:gd name="connsiteX5" fmla="*/ 0 w 2480606"/>
              <a:gd name="connsiteY5" fmla="*/ 1069227 h 21384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80606" h="2138453">
                <a:moveTo>
                  <a:pt x="534613" y="0"/>
                </a:moveTo>
                <a:lnTo>
                  <a:pt x="1945993" y="0"/>
                </a:lnTo>
                <a:lnTo>
                  <a:pt x="2480606" y="1069227"/>
                </a:lnTo>
                <a:lnTo>
                  <a:pt x="1945993" y="2138453"/>
                </a:lnTo>
                <a:lnTo>
                  <a:pt x="534613" y="2138453"/>
                </a:lnTo>
                <a:lnTo>
                  <a:pt x="0" y="10692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0" name="图片占位符 9"/>
          <p:cNvSpPr>
            <a:spLocks noGrp="1"/>
          </p:cNvSpPr>
          <p:nvPr>
            <p:ph type="pic" sz="quarter" idx="11"/>
          </p:nvPr>
        </p:nvSpPr>
        <p:spPr>
          <a:xfrm>
            <a:off x="4858407" y="1883657"/>
            <a:ext cx="2480606" cy="2138453"/>
          </a:xfrm>
          <a:custGeom>
            <a:avLst/>
            <a:gdLst>
              <a:gd name="connsiteX0" fmla="*/ 534613 w 2480606"/>
              <a:gd name="connsiteY0" fmla="*/ 0 h 2138453"/>
              <a:gd name="connsiteX1" fmla="*/ 1945993 w 2480606"/>
              <a:gd name="connsiteY1" fmla="*/ 0 h 2138453"/>
              <a:gd name="connsiteX2" fmla="*/ 2480606 w 2480606"/>
              <a:gd name="connsiteY2" fmla="*/ 1069227 h 2138453"/>
              <a:gd name="connsiteX3" fmla="*/ 1945993 w 2480606"/>
              <a:gd name="connsiteY3" fmla="*/ 2138453 h 2138453"/>
              <a:gd name="connsiteX4" fmla="*/ 534613 w 2480606"/>
              <a:gd name="connsiteY4" fmla="*/ 2138453 h 2138453"/>
              <a:gd name="connsiteX5" fmla="*/ 0 w 2480606"/>
              <a:gd name="connsiteY5" fmla="*/ 1069227 h 21384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80606" h="2138453">
                <a:moveTo>
                  <a:pt x="534613" y="0"/>
                </a:moveTo>
                <a:lnTo>
                  <a:pt x="1945993" y="0"/>
                </a:lnTo>
                <a:lnTo>
                  <a:pt x="2480606" y="1069227"/>
                </a:lnTo>
                <a:lnTo>
                  <a:pt x="1945993" y="2138453"/>
                </a:lnTo>
                <a:lnTo>
                  <a:pt x="534613" y="2138453"/>
                </a:lnTo>
                <a:lnTo>
                  <a:pt x="0" y="10692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2"/>
          </p:nvPr>
        </p:nvSpPr>
        <p:spPr>
          <a:xfrm>
            <a:off x="7815919" y="1883657"/>
            <a:ext cx="2480606" cy="2138453"/>
          </a:xfrm>
          <a:custGeom>
            <a:avLst/>
            <a:gdLst>
              <a:gd name="connsiteX0" fmla="*/ 534613 w 2480606"/>
              <a:gd name="connsiteY0" fmla="*/ 0 h 2138453"/>
              <a:gd name="connsiteX1" fmla="*/ 1945993 w 2480606"/>
              <a:gd name="connsiteY1" fmla="*/ 0 h 2138453"/>
              <a:gd name="connsiteX2" fmla="*/ 2480606 w 2480606"/>
              <a:gd name="connsiteY2" fmla="*/ 1069227 h 2138453"/>
              <a:gd name="connsiteX3" fmla="*/ 1945993 w 2480606"/>
              <a:gd name="connsiteY3" fmla="*/ 2138453 h 2138453"/>
              <a:gd name="connsiteX4" fmla="*/ 534613 w 2480606"/>
              <a:gd name="connsiteY4" fmla="*/ 2138453 h 2138453"/>
              <a:gd name="connsiteX5" fmla="*/ 0 w 2480606"/>
              <a:gd name="connsiteY5" fmla="*/ 1069227 h 21384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80606" h="2138453">
                <a:moveTo>
                  <a:pt x="534613" y="0"/>
                </a:moveTo>
                <a:lnTo>
                  <a:pt x="1945993" y="0"/>
                </a:lnTo>
                <a:lnTo>
                  <a:pt x="2480606" y="1069227"/>
                </a:lnTo>
                <a:lnTo>
                  <a:pt x="1945993" y="2138453"/>
                </a:lnTo>
                <a:lnTo>
                  <a:pt x="534613" y="2138453"/>
                </a:lnTo>
                <a:lnTo>
                  <a:pt x="0" y="10692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5313009" y="3002508"/>
            <a:ext cx="1565982" cy="1565982"/>
          </a:xfrm>
          <a:custGeom>
            <a:avLst/>
            <a:gdLst>
              <a:gd name="connsiteX0" fmla="*/ 782991 w 1565982"/>
              <a:gd name="connsiteY0" fmla="*/ 0 h 1565982"/>
              <a:gd name="connsiteX1" fmla="*/ 1565982 w 1565982"/>
              <a:gd name="connsiteY1" fmla="*/ 782991 h 1565982"/>
              <a:gd name="connsiteX2" fmla="*/ 782991 w 1565982"/>
              <a:gd name="connsiteY2" fmla="*/ 1565982 h 1565982"/>
              <a:gd name="connsiteX3" fmla="*/ 0 w 1565982"/>
              <a:gd name="connsiteY3" fmla="*/ 782991 h 1565982"/>
              <a:gd name="connsiteX4" fmla="*/ 782991 w 1565982"/>
              <a:gd name="connsiteY4" fmla="*/ 0 h 1565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65982" h="1565982">
                <a:moveTo>
                  <a:pt x="782991" y="0"/>
                </a:moveTo>
                <a:cubicBezTo>
                  <a:pt x="1215425" y="0"/>
                  <a:pt x="1565982" y="350557"/>
                  <a:pt x="1565982" y="782991"/>
                </a:cubicBezTo>
                <a:cubicBezTo>
                  <a:pt x="1565982" y="1215425"/>
                  <a:pt x="1215425" y="1565982"/>
                  <a:pt x="782991" y="1565982"/>
                </a:cubicBezTo>
                <a:cubicBezTo>
                  <a:pt x="350557" y="1565982"/>
                  <a:pt x="0" y="1215425"/>
                  <a:pt x="0" y="782991"/>
                </a:cubicBezTo>
                <a:cubicBezTo>
                  <a:pt x="0" y="350557"/>
                  <a:pt x="350557" y="0"/>
                  <a:pt x="78299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2023917" y="2702242"/>
            <a:ext cx="1538514" cy="1538514"/>
          </a:xfrm>
          <a:custGeom>
            <a:avLst/>
            <a:gdLst>
              <a:gd name="connsiteX0" fmla="*/ 769257 w 1538514"/>
              <a:gd name="connsiteY0" fmla="*/ 0 h 1538514"/>
              <a:gd name="connsiteX1" fmla="*/ 1538514 w 1538514"/>
              <a:gd name="connsiteY1" fmla="*/ 769257 h 1538514"/>
              <a:gd name="connsiteX2" fmla="*/ 769257 w 1538514"/>
              <a:gd name="connsiteY2" fmla="*/ 1538514 h 1538514"/>
              <a:gd name="connsiteX3" fmla="*/ 0 w 1538514"/>
              <a:gd name="connsiteY3" fmla="*/ 769257 h 1538514"/>
              <a:gd name="connsiteX4" fmla="*/ 769257 w 1538514"/>
              <a:gd name="connsiteY4" fmla="*/ 0 h 1538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38514" h="1538514">
                <a:moveTo>
                  <a:pt x="769257" y="0"/>
                </a:moveTo>
                <a:cubicBezTo>
                  <a:pt x="1194106" y="0"/>
                  <a:pt x="1538514" y="344408"/>
                  <a:pt x="1538514" y="769257"/>
                </a:cubicBezTo>
                <a:cubicBezTo>
                  <a:pt x="1538514" y="1194106"/>
                  <a:pt x="1194106" y="1538514"/>
                  <a:pt x="769257" y="1538514"/>
                </a:cubicBezTo>
                <a:cubicBezTo>
                  <a:pt x="344408" y="1538514"/>
                  <a:pt x="0" y="1194106"/>
                  <a:pt x="0" y="769257"/>
                </a:cubicBezTo>
                <a:cubicBezTo>
                  <a:pt x="0" y="344408"/>
                  <a:pt x="344408" y="0"/>
                  <a:pt x="7692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4222620" y="3299125"/>
            <a:ext cx="1538514" cy="1538514"/>
          </a:xfrm>
          <a:custGeom>
            <a:avLst/>
            <a:gdLst>
              <a:gd name="connsiteX0" fmla="*/ 769257 w 1538514"/>
              <a:gd name="connsiteY0" fmla="*/ 0 h 1538514"/>
              <a:gd name="connsiteX1" fmla="*/ 1538514 w 1538514"/>
              <a:gd name="connsiteY1" fmla="*/ 769257 h 1538514"/>
              <a:gd name="connsiteX2" fmla="*/ 769257 w 1538514"/>
              <a:gd name="connsiteY2" fmla="*/ 1538514 h 1538514"/>
              <a:gd name="connsiteX3" fmla="*/ 0 w 1538514"/>
              <a:gd name="connsiteY3" fmla="*/ 769257 h 1538514"/>
              <a:gd name="connsiteX4" fmla="*/ 769257 w 1538514"/>
              <a:gd name="connsiteY4" fmla="*/ 0 h 1538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38514" h="1538514">
                <a:moveTo>
                  <a:pt x="769257" y="0"/>
                </a:moveTo>
                <a:cubicBezTo>
                  <a:pt x="1194106" y="0"/>
                  <a:pt x="1538514" y="344408"/>
                  <a:pt x="1538514" y="769257"/>
                </a:cubicBezTo>
                <a:cubicBezTo>
                  <a:pt x="1538514" y="1194106"/>
                  <a:pt x="1194106" y="1538514"/>
                  <a:pt x="769257" y="1538514"/>
                </a:cubicBezTo>
                <a:cubicBezTo>
                  <a:pt x="344408" y="1538514"/>
                  <a:pt x="0" y="1194106"/>
                  <a:pt x="0" y="769257"/>
                </a:cubicBezTo>
                <a:cubicBezTo>
                  <a:pt x="0" y="344408"/>
                  <a:pt x="344408" y="0"/>
                  <a:pt x="7692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6412389" y="2702242"/>
            <a:ext cx="1538514" cy="1538514"/>
          </a:xfrm>
          <a:custGeom>
            <a:avLst/>
            <a:gdLst>
              <a:gd name="connsiteX0" fmla="*/ 769257 w 1538514"/>
              <a:gd name="connsiteY0" fmla="*/ 0 h 1538514"/>
              <a:gd name="connsiteX1" fmla="*/ 1538514 w 1538514"/>
              <a:gd name="connsiteY1" fmla="*/ 769257 h 1538514"/>
              <a:gd name="connsiteX2" fmla="*/ 769257 w 1538514"/>
              <a:gd name="connsiteY2" fmla="*/ 1538514 h 1538514"/>
              <a:gd name="connsiteX3" fmla="*/ 0 w 1538514"/>
              <a:gd name="connsiteY3" fmla="*/ 769257 h 1538514"/>
              <a:gd name="connsiteX4" fmla="*/ 769257 w 1538514"/>
              <a:gd name="connsiteY4" fmla="*/ 0 h 1538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38514" h="1538514">
                <a:moveTo>
                  <a:pt x="769257" y="0"/>
                </a:moveTo>
                <a:cubicBezTo>
                  <a:pt x="1194106" y="0"/>
                  <a:pt x="1538514" y="344408"/>
                  <a:pt x="1538514" y="769257"/>
                </a:cubicBezTo>
                <a:cubicBezTo>
                  <a:pt x="1538514" y="1194106"/>
                  <a:pt x="1194106" y="1538514"/>
                  <a:pt x="769257" y="1538514"/>
                </a:cubicBezTo>
                <a:cubicBezTo>
                  <a:pt x="344408" y="1538514"/>
                  <a:pt x="0" y="1194106"/>
                  <a:pt x="0" y="769257"/>
                </a:cubicBezTo>
                <a:cubicBezTo>
                  <a:pt x="0" y="344408"/>
                  <a:pt x="344408" y="0"/>
                  <a:pt x="7692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8642477" y="3299125"/>
            <a:ext cx="1538514" cy="1538514"/>
          </a:xfrm>
          <a:custGeom>
            <a:avLst/>
            <a:gdLst>
              <a:gd name="connsiteX0" fmla="*/ 769257 w 1538514"/>
              <a:gd name="connsiteY0" fmla="*/ 0 h 1538514"/>
              <a:gd name="connsiteX1" fmla="*/ 1538514 w 1538514"/>
              <a:gd name="connsiteY1" fmla="*/ 769257 h 1538514"/>
              <a:gd name="connsiteX2" fmla="*/ 769257 w 1538514"/>
              <a:gd name="connsiteY2" fmla="*/ 1538514 h 1538514"/>
              <a:gd name="connsiteX3" fmla="*/ 0 w 1538514"/>
              <a:gd name="connsiteY3" fmla="*/ 769257 h 1538514"/>
              <a:gd name="connsiteX4" fmla="*/ 769257 w 1538514"/>
              <a:gd name="connsiteY4" fmla="*/ 0 h 1538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38514" h="1538514">
                <a:moveTo>
                  <a:pt x="769257" y="0"/>
                </a:moveTo>
                <a:cubicBezTo>
                  <a:pt x="1194106" y="0"/>
                  <a:pt x="1538514" y="344408"/>
                  <a:pt x="1538514" y="769257"/>
                </a:cubicBezTo>
                <a:cubicBezTo>
                  <a:pt x="1538514" y="1194106"/>
                  <a:pt x="1194106" y="1538514"/>
                  <a:pt x="769257" y="1538514"/>
                </a:cubicBezTo>
                <a:cubicBezTo>
                  <a:pt x="344408" y="1538514"/>
                  <a:pt x="0" y="1194106"/>
                  <a:pt x="0" y="769257"/>
                </a:cubicBezTo>
                <a:cubicBezTo>
                  <a:pt x="0" y="344408"/>
                  <a:pt x="344408" y="0"/>
                  <a:pt x="7692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9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  <a:endParaRPr lang="zh-CN" altLang="en-US" sz="300" dirty="0">
              <a:solidFill>
                <a:schemeClr val="bg1">
                  <a:alpha val="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r>
              <a:rPr lang="en-US" altLang="zh-CN" sz="6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  <a:endParaRPr lang="en-US" altLang="zh-CN" sz="600" dirty="0">
              <a:solidFill>
                <a:schemeClr val="bg1">
                  <a:alpha val="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.xml"/><Relationship Id="rId8" Type="http://schemas.openxmlformats.org/officeDocument/2006/relationships/slideLayout" Target="../slideLayouts/slideLayout13.xml"/><Relationship Id="rId7" Type="http://schemas.openxmlformats.org/officeDocument/2006/relationships/image" Target="../media/image9.jpeg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.xml"/><Relationship Id="rId8" Type="http://schemas.openxmlformats.org/officeDocument/2006/relationships/image" Target="../media/image21.jpeg"/><Relationship Id="rId7" Type="http://schemas.openxmlformats.org/officeDocument/2006/relationships/image" Target="../media/image20.jpeg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0" Type="http://schemas.openxmlformats.org/officeDocument/2006/relationships/notesSlide" Target="../notesSlides/notesSlide6.xml"/><Relationship Id="rId1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5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5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40.png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.xml"/><Relationship Id="rId1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.xml"/><Relationship Id="rId1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12.xml"/><Relationship Id="rId2" Type="http://schemas.openxmlformats.org/officeDocument/2006/relationships/tags" Target="../tags/tag3.xml"/><Relationship Id="rId1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12.xml"/><Relationship Id="rId2" Type="http://schemas.openxmlformats.org/officeDocument/2006/relationships/tags" Target="../tags/tag4.xml"/><Relationship Id="rId1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12.xml"/><Relationship Id="rId2" Type="http://schemas.openxmlformats.org/officeDocument/2006/relationships/tags" Target="../tags/tag5.xml"/><Relationship Id="rId1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12.xml"/><Relationship Id="rId2" Type="http://schemas.openxmlformats.org/officeDocument/2006/relationships/tags" Target="../tags/tag6.xml"/><Relationship Id="rId1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.xml"/><Relationship Id="rId1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12.xml"/><Relationship Id="rId2" Type="http://schemas.openxmlformats.org/officeDocument/2006/relationships/tags" Target="../tags/tag8.xml"/><Relationship Id="rId1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0.xml"/><Relationship Id="rId7" Type="http://schemas.openxmlformats.org/officeDocument/2006/relationships/slideLayout" Target="../slideLayouts/slideLayout12.xml"/><Relationship Id="rId6" Type="http://schemas.openxmlformats.org/officeDocument/2006/relationships/tags" Target="../tags/tag9.xml"/><Relationship Id="rId5" Type="http://schemas.openxmlformats.org/officeDocument/2006/relationships/image" Target="../media/image45.png"/><Relationship Id="rId4" Type="http://schemas.openxmlformats.org/officeDocument/2006/relationships/image" Target="../media/image52.png"/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image" Target="../media/image49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1.xml"/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0.xml"/><Relationship Id="rId1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1.xml"/><Relationship Id="rId1" Type="http://schemas.openxmlformats.org/officeDocument/2006/relationships/image" Target="../media/image5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56.png"/><Relationship Id="rId7" Type="http://schemas.openxmlformats.org/officeDocument/2006/relationships/hyperlink" Target="http://patent.pwsannong.com/index.jsp" TargetMode="External"/><Relationship Id="rId6" Type="http://schemas.openxmlformats.org/officeDocument/2006/relationships/hyperlink" Target="http://www.pwsannong.com/booklib/multimediasearch?w=%25E7%2595%25AA%25E8%258C%2584%25E7%2581%25B0%25E9%259C%2589%25E7%2597%2585&amp;SiteID=123&amp;type=image" TargetMode="External"/><Relationship Id="rId5" Type="http://schemas.openxmlformats.org/officeDocument/2006/relationships/hyperlink" Target="http://www.pwsannong.com/booklib/search?w=%25E7%2595%25AA%25E8%258C%2584%25E7%2581%25B0%25E9%259C%2589%25E7%2597%2585&amp;SiteID=123&amp;type=sublib&amp;sublibid=all" TargetMode="External"/><Relationship Id="rId4" Type="http://schemas.openxmlformats.org/officeDocument/2006/relationships/hyperlink" Target="http://www.pwsannong.com/booklib/search?w=%25E7%2595%25AA%25E8%258C%2584%25E7%2581%25B0%25E9%259C%2589%25E7%2597%2585&amp;SiteID=123&amp;type=book" TargetMode="External"/><Relationship Id="rId3" Type="http://schemas.openxmlformats.org/officeDocument/2006/relationships/hyperlink" Target="http://www.pwsannong.com/booklib/search?w=%25E7%2581%25B0%25E9%259C%2589%25E7%2597%2585&amp;SiteID=123&amp;type=Wiki" TargetMode="External"/><Relationship Id="rId2" Type="http://schemas.openxmlformats.org/officeDocument/2006/relationships/hyperlink" Target="http://www.pwsannong.com/booklib/multimediasearch?w=%25E7%2581%25B0%25E9%259C%2589%25E7%2597%2585&amp;SiteID=123&amp;type=video" TargetMode="External"/><Relationship Id="rId1" Type="http://schemas.openxmlformats.org/officeDocument/2006/relationships/image" Target="../media/image5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5.xml"/><Relationship Id="rId5" Type="http://schemas.openxmlformats.org/officeDocument/2006/relationships/slideLayout" Target="../slideLayouts/slideLayout12.xml"/><Relationship Id="rId4" Type="http://schemas.openxmlformats.org/officeDocument/2006/relationships/tags" Target="../tags/tag12.xml"/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image" Target="../media/image57.jpeg"/></Relationships>
</file>

<file path=ppt/slides/_rels/slide3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6.xml"/><Relationship Id="rId5" Type="http://schemas.openxmlformats.org/officeDocument/2006/relationships/slideLayout" Target="../slideLayouts/slideLayout12.xml"/><Relationship Id="rId4" Type="http://schemas.openxmlformats.org/officeDocument/2006/relationships/tags" Target="../tags/tag13.xml"/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image" Target="../media/image60.png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3.pn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1176338" y="1066800"/>
            <a:ext cx="1223962" cy="1076325"/>
          </a:xfrm>
          <a:custGeom>
            <a:avLst/>
            <a:gdLst>
              <a:gd name="connsiteX0" fmla="*/ 547687 w 1223962"/>
              <a:gd name="connsiteY0" fmla="*/ 0 h 1076325"/>
              <a:gd name="connsiteX1" fmla="*/ 1223962 w 1223962"/>
              <a:gd name="connsiteY1" fmla="*/ 671513 h 1076325"/>
              <a:gd name="connsiteX2" fmla="*/ 557212 w 1223962"/>
              <a:gd name="connsiteY2" fmla="*/ 1076325 h 1076325"/>
              <a:gd name="connsiteX3" fmla="*/ 0 w 1223962"/>
              <a:gd name="connsiteY3" fmla="*/ 509588 h 1076325"/>
              <a:gd name="connsiteX4" fmla="*/ 547687 w 1223962"/>
              <a:gd name="connsiteY4" fmla="*/ 0 h 1076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3962" h="1076325">
                <a:moveTo>
                  <a:pt x="547687" y="0"/>
                </a:moveTo>
                <a:lnTo>
                  <a:pt x="1223962" y="671513"/>
                </a:lnTo>
                <a:lnTo>
                  <a:pt x="557212" y="1076325"/>
                </a:lnTo>
                <a:lnTo>
                  <a:pt x="0" y="509588"/>
                </a:lnTo>
                <a:lnTo>
                  <a:pt x="547687" y="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24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2" name="任意多边形 31"/>
          <p:cNvSpPr/>
          <p:nvPr/>
        </p:nvSpPr>
        <p:spPr>
          <a:xfrm>
            <a:off x="874395" y="2941320"/>
            <a:ext cx="7292975" cy="4443095"/>
          </a:xfrm>
          <a:custGeom>
            <a:avLst/>
            <a:gdLst>
              <a:gd name="connsiteX0" fmla="*/ 2918460 w 5151120"/>
              <a:gd name="connsiteY0" fmla="*/ 0 h 3459480"/>
              <a:gd name="connsiteX1" fmla="*/ 4930140 w 5151120"/>
              <a:gd name="connsiteY1" fmla="*/ 2026920 h 3459480"/>
              <a:gd name="connsiteX2" fmla="*/ 5151120 w 5151120"/>
              <a:gd name="connsiteY2" fmla="*/ 3436620 h 3459480"/>
              <a:gd name="connsiteX3" fmla="*/ 2476500 w 5151120"/>
              <a:gd name="connsiteY3" fmla="*/ 3459480 h 3459480"/>
              <a:gd name="connsiteX4" fmla="*/ 579120 w 5151120"/>
              <a:gd name="connsiteY4" fmla="*/ 3375660 h 3459480"/>
              <a:gd name="connsiteX5" fmla="*/ 0 w 5151120"/>
              <a:gd name="connsiteY5" fmla="*/ 2796540 h 3459480"/>
              <a:gd name="connsiteX6" fmla="*/ 2918460 w 5151120"/>
              <a:gd name="connsiteY6" fmla="*/ 0 h 3459480"/>
              <a:gd name="connsiteX0-1" fmla="*/ 2918460 w 5151120"/>
              <a:gd name="connsiteY0-2" fmla="*/ 0 h 4099560"/>
              <a:gd name="connsiteX1-3" fmla="*/ 4930140 w 5151120"/>
              <a:gd name="connsiteY1-4" fmla="*/ 2026920 h 4099560"/>
              <a:gd name="connsiteX2-5" fmla="*/ 5151120 w 5151120"/>
              <a:gd name="connsiteY2-6" fmla="*/ 3436620 h 4099560"/>
              <a:gd name="connsiteX3-7" fmla="*/ 2476500 w 5151120"/>
              <a:gd name="connsiteY3-8" fmla="*/ 3459480 h 4099560"/>
              <a:gd name="connsiteX4-9" fmla="*/ 1303020 w 5151120"/>
              <a:gd name="connsiteY4-10" fmla="*/ 4099560 h 4099560"/>
              <a:gd name="connsiteX5-11" fmla="*/ 0 w 5151120"/>
              <a:gd name="connsiteY5-12" fmla="*/ 2796540 h 4099560"/>
              <a:gd name="connsiteX6-13" fmla="*/ 2918460 w 5151120"/>
              <a:gd name="connsiteY6-14" fmla="*/ 0 h 4099560"/>
              <a:gd name="connsiteX0-15" fmla="*/ 2918460 w 5151120"/>
              <a:gd name="connsiteY0-16" fmla="*/ 0 h 4099560"/>
              <a:gd name="connsiteX1-17" fmla="*/ 4930140 w 5151120"/>
              <a:gd name="connsiteY1-18" fmla="*/ 2026920 h 4099560"/>
              <a:gd name="connsiteX2-19" fmla="*/ 5151120 w 5151120"/>
              <a:gd name="connsiteY2-20" fmla="*/ 3436620 h 4099560"/>
              <a:gd name="connsiteX3-21" fmla="*/ 2781300 w 5151120"/>
              <a:gd name="connsiteY3-22" fmla="*/ 4056380 h 4099560"/>
              <a:gd name="connsiteX4-23" fmla="*/ 1303020 w 5151120"/>
              <a:gd name="connsiteY4-24" fmla="*/ 4099560 h 4099560"/>
              <a:gd name="connsiteX5-25" fmla="*/ 0 w 5151120"/>
              <a:gd name="connsiteY5-26" fmla="*/ 2796540 h 4099560"/>
              <a:gd name="connsiteX6-27" fmla="*/ 2918460 w 5151120"/>
              <a:gd name="connsiteY6-28" fmla="*/ 0 h 40995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5151120" h="4099560">
                <a:moveTo>
                  <a:pt x="2918460" y="0"/>
                </a:moveTo>
                <a:lnTo>
                  <a:pt x="4930140" y="2026920"/>
                </a:lnTo>
                <a:lnTo>
                  <a:pt x="5151120" y="3436620"/>
                </a:lnTo>
                <a:lnTo>
                  <a:pt x="2781300" y="4056380"/>
                </a:lnTo>
                <a:lnTo>
                  <a:pt x="1303020" y="4099560"/>
                </a:lnTo>
                <a:lnTo>
                  <a:pt x="0" y="2796540"/>
                </a:lnTo>
                <a:lnTo>
                  <a:pt x="2918460" y="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 rot="12778739">
            <a:off x="-477520" y="520700"/>
            <a:ext cx="6250940" cy="6089650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rgbClr val="DE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rot="1470260" flipV="1">
            <a:off x="996092" y="900621"/>
            <a:ext cx="763257" cy="751049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 rot="577454" flipH="1">
            <a:off x="11038552" y="5690757"/>
            <a:ext cx="833931" cy="8205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16788013" flipH="1">
            <a:off x="5641630" y="-1380571"/>
            <a:ext cx="9171742" cy="9025046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blipFill dpi="0" rotWithShape="0">
            <a:blip r:embed="rId1"/>
            <a:srcRect/>
            <a:stretch>
              <a:fillRect l="-24141" r="-2403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665480" y="2596515"/>
            <a:ext cx="4801870" cy="15684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sz="4800" b="1" kern="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FillTx/>
                <a:latin typeface="Sitka Display" panose="02000505000000020004" charset="0"/>
                <a:ea typeface="微软雅黑" panose="020B0503020204020204" pitchFamily="34" charset="-122"/>
                <a:sym typeface="+mn-ea"/>
              </a:rPr>
              <a:t>智汇三农玩得转</a:t>
            </a:r>
            <a:endParaRPr lang="zh-CN" sz="4800" b="1" kern="0" dirty="0" smtClean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/>
            <a:r>
              <a:rPr lang="zh-CN" sz="4800" b="1" kern="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论文变得</a:t>
            </a:r>
            <a:r>
              <a:rPr lang="zh-CN" sz="4800" b="1" kern="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FillTx/>
                <a:latin typeface="Segoe Print" panose="02000600000000000000" charset="0"/>
                <a:ea typeface="微软雅黑" panose="020B0503020204020204" pitchFamily="34" charset="-122"/>
                <a:cs typeface="Segoe Print" panose="02000600000000000000" charset="0"/>
                <a:sym typeface="+mn-ea"/>
              </a:rPr>
              <a:t>So</a:t>
            </a:r>
            <a:r>
              <a:rPr lang="zh-CN" sz="4800" b="1" kern="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简单</a:t>
            </a:r>
            <a:endParaRPr lang="zh-CN" sz="4800" b="1" kern="0" dirty="0" smtClean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1300480" y="4786630"/>
            <a:ext cx="2019300" cy="29146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2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59971" y="1539202"/>
            <a:ext cx="6584251" cy="5608806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6645910" y="1523365"/>
            <a:ext cx="5152390" cy="3232785"/>
            <a:chOff x="6096000" y="2032179"/>
            <a:chExt cx="5034756" cy="2998949"/>
          </a:xfrm>
        </p:grpSpPr>
        <p:sp>
          <p:nvSpPr>
            <p:cNvPr id="8" name="Freeform 8"/>
            <p:cNvSpPr/>
            <p:nvPr/>
          </p:nvSpPr>
          <p:spPr bwMode="auto">
            <a:xfrm>
              <a:off x="9315450" y="2705279"/>
              <a:ext cx="508000" cy="1014413"/>
            </a:xfrm>
            <a:custGeom>
              <a:avLst/>
              <a:gdLst>
                <a:gd name="T0" fmla="*/ 0 w 640"/>
                <a:gd name="T1" fmla="*/ 0 h 1278"/>
                <a:gd name="T2" fmla="*/ 640 w 640"/>
                <a:gd name="T3" fmla="*/ 638 h 1278"/>
                <a:gd name="T4" fmla="*/ 0 w 640"/>
                <a:gd name="T5" fmla="*/ 1278 h 1278"/>
                <a:gd name="T6" fmla="*/ 0 w 640"/>
                <a:gd name="T7" fmla="*/ 0 h 1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0" h="1278">
                  <a:moveTo>
                    <a:pt x="0" y="0"/>
                  </a:moveTo>
                  <a:lnTo>
                    <a:pt x="640" y="638"/>
                  </a:lnTo>
                  <a:lnTo>
                    <a:pt x="0" y="12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defTabSz="913765"/>
              <a:endParaRPr lang="en-US">
                <a:solidFill>
                  <a:srgbClr val="233348"/>
                </a:solidFill>
                <a:latin typeface="Calibri" panose="020F0502020204030204"/>
              </a:endParaRPr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6096000" y="2876729"/>
              <a:ext cx="3219450" cy="6715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defTabSz="913765"/>
              <a:endParaRPr lang="en-US">
                <a:solidFill>
                  <a:srgbClr val="233348"/>
                </a:solidFill>
                <a:latin typeface="Calibri" panose="020F0502020204030204"/>
              </a:endParaRPr>
            </a:p>
          </p:txBody>
        </p:sp>
        <p:sp>
          <p:nvSpPr>
            <p:cNvPr id="10" name="Freeform 10"/>
            <p:cNvSpPr/>
            <p:nvPr/>
          </p:nvSpPr>
          <p:spPr bwMode="auto">
            <a:xfrm>
              <a:off x="7782719" y="2032179"/>
              <a:ext cx="508000" cy="1016000"/>
            </a:xfrm>
            <a:custGeom>
              <a:avLst/>
              <a:gdLst>
                <a:gd name="T0" fmla="*/ 0 w 640"/>
                <a:gd name="T1" fmla="*/ 0 h 1280"/>
                <a:gd name="T2" fmla="*/ 640 w 640"/>
                <a:gd name="T3" fmla="*/ 640 h 1280"/>
                <a:gd name="T4" fmla="*/ 0 w 640"/>
                <a:gd name="T5" fmla="*/ 1280 h 1280"/>
                <a:gd name="T6" fmla="*/ 0 w 640"/>
                <a:gd name="T7" fmla="*/ 0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0" h="1280">
                  <a:moveTo>
                    <a:pt x="0" y="0"/>
                  </a:moveTo>
                  <a:lnTo>
                    <a:pt x="640" y="640"/>
                  </a:lnTo>
                  <a:lnTo>
                    <a:pt x="0" y="12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defTabSz="913765"/>
              <a:endParaRPr lang="en-US">
                <a:solidFill>
                  <a:srgbClr val="233348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6096000" y="2205216"/>
              <a:ext cx="1693069" cy="67151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defTabSz="913765"/>
              <a:endParaRPr lang="en-US">
                <a:solidFill>
                  <a:srgbClr val="233348"/>
                </a:solidFill>
                <a:latin typeface="Calibri" panose="020F0502020204030204"/>
              </a:endParaRPr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6096000" y="3531734"/>
              <a:ext cx="2478088" cy="6691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defTabSz="913765"/>
              <a:endParaRPr lang="en-US">
                <a:solidFill>
                  <a:srgbClr val="233348"/>
                </a:solidFill>
                <a:latin typeface="Calibri" panose="020F0502020204030204"/>
              </a:endParaRP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10622756" y="4015128"/>
              <a:ext cx="508000" cy="1016000"/>
            </a:xfrm>
            <a:custGeom>
              <a:avLst/>
              <a:gdLst>
                <a:gd name="T0" fmla="*/ 0 w 640"/>
                <a:gd name="T1" fmla="*/ 0 h 1280"/>
                <a:gd name="T2" fmla="*/ 640 w 640"/>
                <a:gd name="T3" fmla="*/ 640 h 1280"/>
                <a:gd name="T4" fmla="*/ 0 w 640"/>
                <a:gd name="T5" fmla="*/ 1280 h 1280"/>
                <a:gd name="T6" fmla="*/ 0 w 640"/>
                <a:gd name="T7" fmla="*/ 0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0" h="1280">
                  <a:moveTo>
                    <a:pt x="0" y="0"/>
                  </a:moveTo>
                  <a:lnTo>
                    <a:pt x="640" y="640"/>
                  </a:lnTo>
                  <a:lnTo>
                    <a:pt x="0" y="12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defTabSz="913765"/>
              <a:endParaRPr lang="en-US">
                <a:solidFill>
                  <a:srgbClr val="233348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6096000" y="4188165"/>
              <a:ext cx="4526756" cy="6715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defTabSz="913765"/>
              <a:endParaRPr lang="en-US">
                <a:solidFill>
                  <a:srgbClr val="233348"/>
                </a:solidFill>
                <a:latin typeface="Calibri" panose="020F0502020204030204"/>
              </a:endParaRPr>
            </a:p>
          </p:txBody>
        </p:sp>
        <p:sp>
          <p:nvSpPr>
            <p:cNvPr id="15" name="Freeform 15"/>
            <p:cNvSpPr/>
            <p:nvPr/>
          </p:nvSpPr>
          <p:spPr bwMode="auto">
            <a:xfrm>
              <a:off x="8566150" y="3358696"/>
              <a:ext cx="508000" cy="1015206"/>
            </a:xfrm>
            <a:custGeom>
              <a:avLst/>
              <a:gdLst>
                <a:gd name="T0" fmla="*/ 0 w 640"/>
                <a:gd name="T1" fmla="*/ 0 h 1279"/>
                <a:gd name="T2" fmla="*/ 640 w 640"/>
                <a:gd name="T3" fmla="*/ 640 h 1279"/>
                <a:gd name="T4" fmla="*/ 0 w 640"/>
                <a:gd name="T5" fmla="*/ 1279 h 1279"/>
                <a:gd name="T6" fmla="*/ 0 w 640"/>
                <a:gd name="T7" fmla="*/ 0 h 1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0" h="1279">
                  <a:moveTo>
                    <a:pt x="0" y="0"/>
                  </a:moveTo>
                  <a:lnTo>
                    <a:pt x="640" y="640"/>
                  </a:lnTo>
                  <a:lnTo>
                    <a:pt x="0" y="12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defTabSz="913765"/>
              <a:endParaRPr lang="en-US">
                <a:solidFill>
                  <a:srgbClr val="233348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6306344" y="2403277"/>
              <a:ext cx="256480" cy="256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286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743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200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657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defTabSz="457200"/>
              <a:r>
                <a:rPr lang="en-US" altLang="en-US">
                  <a:solidFill>
                    <a:srgbClr val="FEFFFF"/>
                  </a:solidFill>
                  <a:latin typeface="+mn-lt"/>
                </a:rPr>
                <a:t>01</a:t>
              </a:r>
              <a:endParaRPr lang="en-US" altLang="en-US">
                <a:solidFill>
                  <a:srgbClr val="FEFFFF"/>
                </a:solidFill>
                <a:latin typeface="+mn-lt"/>
              </a:endParaRPr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6306344" y="3082727"/>
              <a:ext cx="256480" cy="256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286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743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200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657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defTabSz="457200"/>
              <a:r>
                <a:rPr lang="en-US" altLang="en-US" dirty="0">
                  <a:solidFill>
                    <a:schemeClr val="accent1"/>
                  </a:solidFill>
                  <a:latin typeface="+mn-lt"/>
                </a:rPr>
                <a:t>02</a:t>
              </a:r>
              <a:endParaRPr lang="en-US" alt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6306344" y="3736938"/>
              <a:ext cx="256480" cy="256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286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743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200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657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defTabSz="457200"/>
              <a:r>
                <a:rPr lang="en-US" altLang="en-US">
                  <a:solidFill>
                    <a:srgbClr val="FEFFFF"/>
                  </a:solidFill>
                  <a:latin typeface="+mn-lt"/>
                </a:rPr>
                <a:t>03</a:t>
              </a:r>
              <a:endParaRPr lang="en-US" altLang="en-US">
                <a:solidFill>
                  <a:srgbClr val="FEFFFF"/>
                </a:solidFill>
                <a:latin typeface="+mn-lt"/>
              </a:endParaRPr>
            </a:p>
          </p:txBody>
        </p:sp>
        <p:sp>
          <p:nvSpPr>
            <p:cNvPr id="19" name="Rectangle 19"/>
            <p:cNvSpPr>
              <a:spLocks noChangeArrowheads="1"/>
            </p:cNvSpPr>
            <p:nvPr/>
          </p:nvSpPr>
          <p:spPr bwMode="auto">
            <a:xfrm>
              <a:off x="6306344" y="4414800"/>
              <a:ext cx="256480" cy="256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286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743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200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657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defTabSz="457200"/>
              <a:r>
                <a:rPr lang="en-US" altLang="en-US">
                  <a:solidFill>
                    <a:schemeClr val="accent1"/>
                  </a:solidFill>
                  <a:latin typeface="+mn-lt"/>
                </a:rPr>
                <a:t>04</a:t>
              </a:r>
              <a:endParaRPr lang="en-US" altLang="en-US">
                <a:solidFill>
                  <a:schemeClr val="accent1"/>
                </a:solidFill>
                <a:latin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183005" y="2334895"/>
            <a:ext cx="5636895" cy="801328"/>
            <a:chOff x="7523108" y="3171657"/>
            <a:chExt cx="4934585" cy="801238"/>
          </a:xfrm>
        </p:grpSpPr>
        <p:sp>
          <p:nvSpPr>
            <p:cNvPr id="30" name="矩形 29"/>
            <p:cNvSpPr/>
            <p:nvPr/>
          </p:nvSpPr>
          <p:spPr>
            <a:xfrm>
              <a:off x="7523108" y="3171657"/>
              <a:ext cx="4934585" cy="53397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sym typeface="+mn-ea"/>
                </a:rPr>
                <a:t>农业专业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523108" y="3601462"/>
              <a:ext cx="4857772" cy="37143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l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国内农业领域唯一的一家中央级大型综合性出版社</a:t>
              </a: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sym typeface="+mn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146810" y="3013075"/>
            <a:ext cx="5539740" cy="1028065"/>
            <a:chOff x="7523108" y="3224997"/>
            <a:chExt cx="4650702" cy="1028065"/>
          </a:xfrm>
        </p:grpSpPr>
        <p:sp>
          <p:nvSpPr>
            <p:cNvPr id="33" name="矩形 32"/>
            <p:cNvSpPr/>
            <p:nvPr/>
          </p:nvSpPr>
          <p:spPr>
            <a:xfrm>
              <a:off x="7523108" y="3224997"/>
              <a:ext cx="2241974" cy="5340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人才队伍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7523108" y="3601552"/>
              <a:ext cx="4650702" cy="6515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l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专业技术人员300人，年出版图书3000种，历史累计出版图书40000种</a:t>
              </a: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sym typeface="+mn-ea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146810" y="3949700"/>
            <a:ext cx="5788025" cy="801370"/>
            <a:chOff x="7523108" y="3291672"/>
            <a:chExt cx="5074910" cy="801280"/>
          </a:xfrm>
        </p:grpSpPr>
        <p:sp>
          <p:nvSpPr>
            <p:cNvPr id="36" name="矩形 35"/>
            <p:cNvSpPr/>
            <p:nvPr/>
          </p:nvSpPr>
          <p:spPr>
            <a:xfrm>
              <a:off x="7523108" y="3291672"/>
              <a:ext cx="2241974" cy="53397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学术价值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7523108" y="3721519"/>
              <a:ext cx="5074910" cy="37143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l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图书引用频次高，学术价值在农业领域属于顶尖</a:t>
              </a: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sym typeface="+mn-ea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345925" y="4950900"/>
            <a:ext cx="1327641" cy="1205425"/>
            <a:chOff x="1401414" y="1184965"/>
            <a:chExt cx="6114349" cy="5551494"/>
          </a:xfrm>
        </p:grpSpPr>
        <p:sp>
          <p:nvSpPr>
            <p:cNvPr id="39" name="任意多边形 38"/>
            <p:cNvSpPr/>
            <p:nvPr/>
          </p:nvSpPr>
          <p:spPr>
            <a:xfrm>
              <a:off x="2019838" y="1840609"/>
              <a:ext cx="5495925" cy="4895850"/>
            </a:xfrm>
            <a:custGeom>
              <a:avLst/>
              <a:gdLst>
                <a:gd name="connsiteX0" fmla="*/ 5495925 w 5495925"/>
                <a:gd name="connsiteY0" fmla="*/ 2466975 h 4895850"/>
                <a:gd name="connsiteX1" fmla="*/ 5495925 w 5495925"/>
                <a:gd name="connsiteY1" fmla="*/ 2409825 h 4895850"/>
                <a:gd name="connsiteX2" fmla="*/ 1933575 w 5495925"/>
                <a:gd name="connsiteY2" fmla="*/ 4895850 h 4895850"/>
                <a:gd name="connsiteX3" fmla="*/ 0 w 5495925"/>
                <a:gd name="connsiteY3" fmla="*/ 2924175 h 4895850"/>
                <a:gd name="connsiteX4" fmla="*/ 3067050 w 5495925"/>
                <a:gd name="connsiteY4" fmla="*/ 0 h 4895850"/>
                <a:gd name="connsiteX5" fmla="*/ 5495925 w 5495925"/>
                <a:gd name="connsiteY5" fmla="*/ 2466975 h 4895850"/>
                <a:gd name="connsiteX0-1" fmla="*/ 5495925 w 5495925"/>
                <a:gd name="connsiteY0-2" fmla="*/ 2466975 h 4895850"/>
                <a:gd name="connsiteX1-3" fmla="*/ 1933575 w 5495925"/>
                <a:gd name="connsiteY1-4" fmla="*/ 4895850 h 4895850"/>
                <a:gd name="connsiteX2-5" fmla="*/ 0 w 5495925"/>
                <a:gd name="connsiteY2-6" fmla="*/ 2924175 h 4895850"/>
                <a:gd name="connsiteX3-7" fmla="*/ 3067050 w 5495925"/>
                <a:gd name="connsiteY3-8" fmla="*/ 0 h 4895850"/>
                <a:gd name="connsiteX4-9" fmla="*/ 5495925 w 5495925"/>
                <a:gd name="connsiteY4-10" fmla="*/ 2466975 h 489585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5495925" h="4895850">
                  <a:moveTo>
                    <a:pt x="5495925" y="2466975"/>
                  </a:moveTo>
                  <a:lnTo>
                    <a:pt x="1933575" y="4895850"/>
                  </a:lnTo>
                  <a:lnTo>
                    <a:pt x="0" y="2924175"/>
                  </a:lnTo>
                  <a:lnTo>
                    <a:pt x="3067050" y="0"/>
                  </a:lnTo>
                  <a:lnTo>
                    <a:pt x="5495925" y="2466975"/>
                  </a:lnTo>
                  <a:close/>
                </a:path>
              </a:pathLst>
            </a:custGeom>
            <a:gradFill flip="none" rotWithShape="0">
              <a:gsLst>
                <a:gs pos="0">
                  <a:schemeClr val="tx1">
                    <a:lumMod val="75000"/>
                    <a:lumOff val="25000"/>
                    <a:alpha val="57000"/>
                  </a:schemeClr>
                </a:gs>
                <a:gs pos="61000">
                  <a:schemeClr val="bg1">
                    <a:lumMod val="95000"/>
                    <a:alpha val="34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algn="ctr"/>
              <a:endParaRPr lang="zh-CN" altLang="en-US" sz="80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40" name="任意多边形 39"/>
            <p:cNvSpPr/>
            <p:nvPr/>
          </p:nvSpPr>
          <p:spPr>
            <a:xfrm rot="2609495" flipH="1">
              <a:off x="1401414" y="1184965"/>
              <a:ext cx="4294628" cy="4225938"/>
            </a:xfrm>
            <a:custGeom>
              <a:avLst/>
              <a:gdLst>
                <a:gd name="connsiteX0" fmla="*/ 7433887 w 15105456"/>
                <a:gd name="connsiteY0" fmla="*/ 268 h 14863851"/>
                <a:gd name="connsiteX1" fmla="*/ 1667178 w 15105456"/>
                <a:gd name="connsiteY1" fmla="*/ 4920872 h 14863851"/>
                <a:gd name="connsiteX2" fmla="*/ 150574 w 15105456"/>
                <a:gd name="connsiteY2" fmla="*/ 11662331 h 14863851"/>
                <a:gd name="connsiteX3" fmla="*/ 159932 w 15105456"/>
                <a:gd name="connsiteY3" fmla="*/ 11692695 h 14863851"/>
                <a:gd name="connsiteX4" fmla="*/ 165780 w 15105456"/>
                <a:gd name="connsiteY4" fmla="*/ 11728888 h 14863851"/>
                <a:gd name="connsiteX5" fmla="*/ 7547446 w 15105456"/>
                <a:gd name="connsiteY5" fmla="*/ 14863851 h 14863851"/>
                <a:gd name="connsiteX6" fmla="*/ 14881926 w 15105456"/>
                <a:gd name="connsiteY6" fmla="*/ 11903648 h 14863851"/>
                <a:gd name="connsiteX7" fmla="*/ 14909761 w 15105456"/>
                <a:gd name="connsiteY7" fmla="*/ 11800558 h 14863851"/>
                <a:gd name="connsiteX8" fmla="*/ 14923904 w 15105456"/>
                <a:gd name="connsiteY8" fmla="*/ 11761043 h 14863851"/>
                <a:gd name="connsiteX9" fmla="*/ 13310172 w 15105456"/>
                <a:gd name="connsiteY9" fmla="*/ 4851018 h 14863851"/>
                <a:gd name="connsiteX10" fmla="*/ 8234354 w 15105456"/>
                <a:gd name="connsiteY10" fmla="*/ 162370 h 14863851"/>
                <a:gd name="connsiteX11" fmla="*/ 8119928 w 15105456"/>
                <a:gd name="connsiteY11" fmla="*/ 136115 h 14863851"/>
                <a:gd name="connsiteX12" fmla="*/ 8105217 w 15105456"/>
                <a:gd name="connsiteY12" fmla="*/ 129095 h 14863851"/>
                <a:gd name="connsiteX13" fmla="*/ 7433887 w 15105456"/>
                <a:gd name="connsiteY13" fmla="*/ 268 h 14863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105456" h="14863851">
                  <a:moveTo>
                    <a:pt x="7433887" y="268"/>
                  </a:moveTo>
                  <a:cubicBezTo>
                    <a:pt x="5721391" y="-26383"/>
                    <a:pt x="3342882" y="1936394"/>
                    <a:pt x="1667178" y="4920872"/>
                  </a:cubicBezTo>
                  <a:cubicBezTo>
                    <a:pt x="239727" y="7463205"/>
                    <a:pt x="-289215" y="10054975"/>
                    <a:pt x="150574" y="11662331"/>
                  </a:cubicBezTo>
                  <a:lnTo>
                    <a:pt x="159932" y="11692695"/>
                  </a:lnTo>
                  <a:lnTo>
                    <a:pt x="165780" y="11728888"/>
                  </a:lnTo>
                  <a:cubicBezTo>
                    <a:pt x="545757" y="13489750"/>
                    <a:pt x="3705628" y="14863851"/>
                    <a:pt x="7547446" y="14863851"/>
                  </a:cubicBezTo>
                  <a:cubicBezTo>
                    <a:pt x="11261203" y="14863851"/>
                    <a:pt x="14337719" y="13579830"/>
                    <a:pt x="14881926" y="11903648"/>
                  </a:cubicBezTo>
                  <a:lnTo>
                    <a:pt x="14909761" y="11800558"/>
                  </a:lnTo>
                  <a:lnTo>
                    <a:pt x="14923904" y="11761043"/>
                  </a:lnTo>
                  <a:cubicBezTo>
                    <a:pt x="15434087" y="10162959"/>
                    <a:pt x="14860547" y="7468785"/>
                    <a:pt x="13310172" y="4851018"/>
                  </a:cubicBezTo>
                  <a:cubicBezTo>
                    <a:pt x="11824395" y="2342324"/>
                    <a:pt x="9845883" y="586608"/>
                    <a:pt x="8234354" y="162370"/>
                  </a:cubicBezTo>
                  <a:lnTo>
                    <a:pt x="8119928" y="136115"/>
                  </a:lnTo>
                  <a:lnTo>
                    <a:pt x="8105217" y="129095"/>
                  </a:lnTo>
                  <a:cubicBezTo>
                    <a:pt x="7896733" y="46048"/>
                    <a:pt x="7671734" y="3970"/>
                    <a:pt x="7433887" y="268"/>
                  </a:cubicBezTo>
                  <a:close/>
                </a:path>
              </a:pathLst>
            </a:custGeom>
            <a:blipFill>
              <a:blip r:embed="rId2"/>
              <a:srcRect/>
              <a:stretch>
                <a:fillRect l="-24418" r="-23762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086095" y="4950900"/>
            <a:ext cx="1327641" cy="1205425"/>
            <a:chOff x="1401414" y="1184965"/>
            <a:chExt cx="6114349" cy="5551494"/>
          </a:xfrm>
        </p:grpSpPr>
        <p:sp>
          <p:nvSpPr>
            <p:cNvPr id="42" name="任意多边形 41"/>
            <p:cNvSpPr/>
            <p:nvPr/>
          </p:nvSpPr>
          <p:spPr>
            <a:xfrm>
              <a:off x="2019838" y="1840609"/>
              <a:ext cx="5495925" cy="4895850"/>
            </a:xfrm>
            <a:custGeom>
              <a:avLst/>
              <a:gdLst>
                <a:gd name="connsiteX0" fmla="*/ 5495925 w 5495925"/>
                <a:gd name="connsiteY0" fmla="*/ 2466975 h 4895850"/>
                <a:gd name="connsiteX1" fmla="*/ 5495925 w 5495925"/>
                <a:gd name="connsiteY1" fmla="*/ 2409825 h 4895850"/>
                <a:gd name="connsiteX2" fmla="*/ 1933575 w 5495925"/>
                <a:gd name="connsiteY2" fmla="*/ 4895850 h 4895850"/>
                <a:gd name="connsiteX3" fmla="*/ 0 w 5495925"/>
                <a:gd name="connsiteY3" fmla="*/ 2924175 h 4895850"/>
                <a:gd name="connsiteX4" fmla="*/ 3067050 w 5495925"/>
                <a:gd name="connsiteY4" fmla="*/ 0 h 4895850"/>
                <a:gd name="connsiteX5" fmla="*/ 5495925 w 5495925"/>
                <a:gd name="connsiteY5" fmla="*/ 2466975 h 4895850"/>
                <a:gd name="connsiteX0-1" fmla="*/ 5495925 w 5495925"/>
                <a:gd name="connsiteY0-2" fmla="*/ 2466975 h 4895850"/>
                <a:gd name="connsiteX1-3" fmla="*/ 1933575 w 5495925"/>
                <a:gd name="connsiteY1-4" fmla="*/ 4895850 h 4895850"/>
                <a:gd name="connsiteX2-5" fmla="*/ 0 w 5495925"/>
                <a:gd name="connsiteY2-6" fmla="*/ 2924175 h 4895850"/>
                <a:gd name="connsiteX3-7" fmla="*/ 3067050 w 5495925"/>
                <a:gd name="connsiteY3-8" fmla="*/ 0 h 4895850"/>
                <a:gd name="connsiteX4-9" fmla="*/ 5495925 w 5495925"/>
                <a:gd name="connsiteY4-10" fmla="*/ 2466975 h 489585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5495925" h="4895850">
                  <a:moveTo>
                    <a:pt x="5495925" y="2466975"/>
                  </a:moveTo>
                  <a:lnTo>
                    <a:pt x="1933575" y="4895850"/>
                  </a:lnTo>
                  <a:lnTo>
                    <a:pt x="0" y="2924175"/>
                  </a:lnTo>
                  <a:lnTo>
                    <a:pt x="3067050" y="0"/>
                  </a:lnTo>
                  <a:lnTo>
                    <a:pt x="5495925" y="2466975"/>
                  </a:lnTo>
                  <a:close/>
                </a:path>
              </a:pathLst>
            </a:custGeom>
            <a:gradFill flip="none" rotWithShape="0">
              <a:gsLst>
                <a:gs pos="0">
                  <a:schemeClr val="tx1">
                    <a:lumMod val="75000"/>
                    <a:lumOff val="25000"/>
                    <a:alpha val="57000"/>
                  </a:schemeClr>
                </a:gs>
                <a:gs pos="61000">
                  <a:schemeClr val="bg1">
                    <a:lumMod val="95000"/>
                    <a:alpha val="34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algn="ctr"/>
              <a:endParaRPr lang="zh-CN" altLang="en-US" sz="80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43" name="任意多边形 42"/>
            <p:cNvSpPr/>
            <p:nvPr/>
          </p:nvSpPr>
          <p:spPr>
            <a:xfrm rot="2609495" flipH="1">
              <a:off x="1401414" y="1184965"/>
              <a:ext cx="4294628" cy="4225938"/>
            </a:xfrm>
            <a:custGeom>
              <a:avLst/>
              <a:gdLst>
                <a:gd name="connsiteX0" fmla="*/ 7433887 w 15105456"/>
                <a:gd name="connsiteY0" fmla="*/ 268 h 14863851"/>
                <a:gd name="connsiteX1" fmla="*/ 1667178 w 15105456"/>
                <a:gd name="connsiteY1" fmla="*/ 4920872 h 14863851"/>
                <a:gd name="connsiteX2" fmla="*/ 150574 w 15105456"/>
                <a:gd name="connsiteY2" fmla="*/ 11662331 h 14863851"/>
                <a:gd name="connsiteX3" fmla="*/ 159932 w 15105456"/>
                <a:gd name="connsiteY3" fmla="*/ 11692695 h 14863851"/>
                <a:gd name="connsiteX4" fmla="*/ 165780 w 15105456"/>
                <a:gd name="connsiteY4" fmla="*/ 11728888 h 14863851"/>
                <a:gd name="connsiteX5" fmla="*/ 7547446 w 15105456"/>
                <a:gd name="connsiteY5" fmla="*/ 14863851 h 14863851"/>
                <a:gd name="connsiteX6" fmla="*/ 14881926 w 15105456"/>
                <a:gd name="connsiteY6" fmla="*/ 11903648 h 14863851"/>
                <a:gd name="connsiteX7" fmla="*/ 14909761 w 15105456"/>
                <a:gd name="connsiteY7" fmla="*/ 11800558 h 14863851"/>
                <a:gd name="connsiteX8" fmla="*/ 14923904 w 15105456"/>
                <a:gd name="connsiteY8" fmla="*/ 11761043 h 14863851"/>
                <a:gd name="connsiteX9" fmla="*/ 13310172 w 15105456"/>
                <a:gd name="connsiteY9" fmla="*/ 4851018 h 14863851"/>
                <a:gd name="connsiteX10" fmla="*/ 8234354 w 15105456"/>
                <a:gd name="connsiteY10" fmla="*/ 162370 h 14863851"/>
                <a:gd name="connsiteX11" fmla="*/ 8119928 w 15105456"/>
                <a:gd name="connsiteY11" fmla="*/ 136115 h 14863851"/>
                <a:gd name="connsiteX12" fmla="*/ 8105217 w 15105456"/>
                <a:gd name="connsiteY12" fmla="*/ 129095 h 14863851"/>
                <a:gd name="connsiteX13" fmla="*/ 7433887 w 15105456"/>
                <a:gd name="connsiteY13" fmla="*/ 268 h 14863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105456" h="14863851">
                  <a:moveTo>
                    <a:pt x="7433887" y="268"/>
                  </a:moveTo>
                  <a:cubicBezTo>
                    <a:pt x="5721391" y="-26383"/>
                    <a:pt x="3342882" y="1936394"/>
                    <a:pt x="1667178" y="4920872"/>
                  </a:cubicBezTo>
                  <a:cubicBezTo>
                    <a:pt x="239727" y="7463205"/>
                    <a:pt x="-289215" y="10054975"/>
                    <a:pt x="150574" y="11662331"/>
                  </a:cubicBezTo>
                  <a:lnTo>
                    <a:pt x="159932" y="11692695"/>
                  </a:lnTo>
                  <a:lnTo>
                    <a:pt x="165780" y="11728888"/>
                  </a:lnTo>
                  <a:cubicBezTo>
                    <a:pt x="545757" y="13489750"/>
                    <a:pt x="3705628" y="14863851"/>
                    <a:pt x="7547446" y="14863851"/>
                  </a:cubicBezTo>
                  <a:cubicBezTo>
                    <a:pt x="11261203" y="14863851"/>
                    <a:pt x="14337719" y="13579830"/>
                    <a:pt x="14881926" y="11903648"/>
                  </a:cubicBezTo>
                  <a:lnTo>
                    <a:pt x="14909761" y="11800558"/>
                  </a:lnTo>
                  <a:lnTo>
                    <a:pt x="14923904" y="11761043"/>
                  </a:lnTo>
                  <a:cubicBezTo>
                    <a:pt x="15434087" y="10162959"/>
                    <a:pt x="14860547" y="7468785"/>
                    <a:pt x="13310172" y="4851018"/>
                  </a:cubicBezTo>
                  <a:cubicBezTo>
                    <a:pt x="11824395" y="2342324"/>
                    <a:pt x="9845883" y="586608"/>
                    <a:pt x="8234354" y="162370"/>
                  </a:cubicBezTo>
                  <a:lnTo>
                    <a:pt x="8119928" y="136115"/>
                  </a:lnTo>
                  <a:lnTo>
                    <a:pt x="8105217" y="129095"/>
                  </a:lnTo>
                  <a:cubicBezTo>
                    <a:pt x="7896733" y="46048"/>
                    <a:pt x="7671734" y="3970"/>
                    <a:pt x="7433887" y="268"/>
                  </a:cubicBezTo>
                  <a:close/>
                </a:path>
              </a:pathLst>
            </a:custGeom>
            <a:blipFill>
              <a:blip r:embed="rId3"/>
              <a:srcRect/>
              <a:stretch>
                <a:fillRect l="-23287" r="-22661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826265" y="4950900"/>
            <a:ext cx="1327641" cy="1205425"/>
            <a:chOff x="1401414" y="1184965"/>
            <a:chExt cx="6114349" cy="5551494"/>
          </a:xfrm>
        </p:grpSpPr>
        <p:sp>
          <p:nvSpPr>
            <p:cNvPr id="45" name="任意多边形 44"/>
            <p:cNvSpPr/>
            <p:nvPr/>
          </p:nvSpPr>
          <p:spPr>
            <a:xfrm>
              <a:off x="2019838" y="1840609"/>
              <a:ext cx="5495925" cy="4895850"/>
            </a:xfrm>
            <a:custGeom>
              <a:avLst/>
              <a:gdLst>
                <a:gd name="connsiteX0" fmla="*/ 5495925 w 5495925"/>
                <a:gd name="connsiteY0" fmla="*/ 2466975 h 4895850"/>
                <a:gd name="connsiteX1" fmla="*/ 5495925 w 5495925"/>
                <a:gd name="connsiteY1" fmla="*/ 2409825 h 4895850"/>
                <a:gd name="connsiteX2" fmla="*/ 1933575 w 5495925"/>
                <a:gd name="connsiteY2" fmla="*/ 4895850 h 4895850"/>
                <a:gd name="connsiteX3" fmla="*/ 0 w 5495925"/>
                <a:gd name="connsiteY3" fmla="*/ 2924175 h 4895850"/>
                <a:gd name="connsiteX4" fmla="*/ 3067050 w 5495925"/>
                <a:gd name="connsiteY4" fmla="*/ 0 h 4895850"/>
                <a:gd name="connsiteX5" fmla="*/ 5495925 w 5495925"/>
                <a:gd name="connsiteY5" fmla="*/ 2466975 h 4895850"/>
                <a:gd name="connsiteX0-1" fmla="*/ 5495925 w 5495925"/>
                <a:gd name="connsiteY0-2" fmla="*/ 2466975 h 4895850"/>
                <a:gd name="connsiteX1-3" fmla="*/ 1933575 w 5495925"/>
                <a:gd name="connsiteY1-4" fmla="*/ 4895850 h 4895850"/>
                <a:gd name="connsiteX2-5" fmla="*/ 0 w 5495925"/>
                <a:gd name="connsiteY2-6" fmla="*/ 2924175 h 4895850"/>
                <a:gd name="connsiteX3-7" fmla="*/ 3067050 w 5495925"/>
                <a:gd name="connsiteY3-8" fmla="*/ 0 h 4895850"/>
                <a:gd name="connsiteX4-9" fmla="*/ 5495925 w 5495925"/>
                <a:gd name="connsiteY4-10" fmla="*/ 2466975 h 489585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5495925" h="4895850">
                  <a:moveTo>
                    <a:pt x="5495925" y="2466975"/>
                  </a:moveTo>
                  <a:lnTo>
                    <a:pt x="1933575" y="4895850"/>
                  </a:lnTo>
                  <a:lnTo>
                    <a:pt x="0" y="2924175"/>
                  </a:lnTo>
                  <a:lnTo>
                    <a:pt x="3067050" y="0"/>
                  </a:lnTo>
                  <a:lnTo>
                    <a:pt x="5495925" y="2466975"/>
                  </a:lnTo>
                  <a:close/>
                </a:path>
              </a:pathLst>
            </a:custGeom>
            <a:gradFill flip="none" rotWithShape="0">
              <a:gsLst>
                <a:gs pos="0">
                  <a:schemeClr val="tx1">
                    <a:lumMod val="75000"/>
                    <a:lumOff val="25000"/>
                    <a:alpha val="57000"/>
                  </a:schemeClr>
                </a:gs>
                <a:gs pos="61000">
                  <a:schemeClr val="bg1">
                    <a:lumMod val="95000"/>
                    <a:alpha val="34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algn="ctr"/>
              <a:endParaRPr lang="zh-CN" altLang="en-US" sz="80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46" name="任意多边形 45"/>
            <p:cNvSpPr/>
            <p:nvPr/>
          </p:nvSpPr>
          <p:spPr>
            <a:xfrm rot="2609495" flipH="1">
              <a:off x="1401414" y="1184965"/>
              <a:ext cx="4294628" cy="4225938"/>
            </a:xfrm>
            <a:custGeom>
              <a:avLst/>
              <a:gdLst>
                <a:gd name="connsiteX0" fmla="*/ 7433887 w 15105456"/>
                <a:gd name="connsiteY0" fmla="*/ 268 h 14863851"/>
                <a:gd name="connsiteX1" fmla="*/ 1667178 w 15105456"/>
                <a:gd name="connsiteY1" fmla="*/ 4920872 h 14863851"/>
                <a:gd name="connsiteX2" fmla="*/ 150574 w 15105456"/>
                <a:gd name="connsiteY2" fmla="*/ 11662331 h 14863851"/>
                <a:gd name="connsiteX3" fmla="*/ 159932 w 15105456"/>
                <a:gd name="connsiteY3" fmla="*/ 11692695 h 14863851"/>
                <a:gd name="connsiteX4" fmla="*/ 165780 w 15105456"/>
                <a:gd name="connsiteY4" fmla="*/ 11728888 h 14863851"/>
                <a:gd name="connsiteX5" fmla="*/ 7547446 w 15105456"/>
                <a:gd name="connsiteY5" fmla="*/ 14863851 h 14863851"/>
                <a:gd name="connsiteX6" fmla="*/ 14881926 w 15105456"/>
                <a:gd name="connsiteY6" fmla="*/ 11903648 h 14863851"/>
                <a:gd name="connsiteX7" fmla="*/ 14909761 w 15105456"/>
                <a:gd name="connsiteY7" fmla="*/ 11800558 h 14863851"/>
                <a:gd name="connsiteX8" fmla="*/ 14923904 w 15105456"/>
                <a:gd name="connsiteY8" fmla="*/ 11761043 h 14863851"/>
                <a:gd name="connsiteX9" fmla="*/ 13310172 w 15105456"/>
                <a:gd name="connsiteY9" fmla="*/ 4851018 h 14863851"/>
                <a:gd name="connsiteX10" fmla="*/ 8234354 w 15105456"/>
                <a:gd name="connsiteY10" fmla="*/ 162370 h 14863851"/>
                <a:gd name="connsiteX11" fmla="*/ 8119928 w 15105456"/>
                <a:gd name="connsiteY11" fmla="*/ 136115 h 14863851"/>
                <a:gd name="connsiteX12" fmla="*/ 8105217 w 15105456"/>
                <a:gd name="connsiteY12" fmla="*/ 129095 h 14863851"/>
                <a:gd name="connsiteX13" fmla="*/ 7433887 w 15105456"/>
                <a:gd name="connsiteY13" fmla="*/ 268 h 14863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105456" h="14863851">
                  <a:moveTo>
                    <a:pt x="7433887" y="268"/>
                  </a:moveTo>
                  <a:cubicBezTo>
                    <a:pt x="5721391" y="-26383"/>
                    <a:pt x="3342882" y="1936394"/>
                    <a:pt x="1667178" y="4920872"/>
                  </a:cubicBezTo>
                  <a:cubicBezTo>
                    <a:pt x="239727" y="7463205"/>
                    <a:pt x="-289215" y="10054975"/>
                    <a:pt x="150574" y="11662331"/>
                  </a:cubicBezTo>
                  <a:lnTo>
                    <a:pt x="159932" y="11692695"/>
                  </a:lnTo>
                  <a:lnTo>
                    <a:pt x="165780" y="11728888"/>
                  </a:lnTo>
                  <a:cubicBezTo>
                    <a:pt x="545757" y="13489750"/>
                    <a:pt x="3705628" y="14863851"/>
                    <a:pt x="7547446" y="14863851"/>
                  </a:cubicBezTo>
                  <a:cubicBezTo>
                    <a:pt x="11261203" y="14863851"/>
                    <a:pt x="14337719" y="13579830"/>
                    <a:pt x="14881926" y="11903648"/>
                  </a:cubicBezTo>
                  <a:lnTo>
                    <a:pt x="14909761" y="11800558"/>
                  </a:lnTo>
                  <a:lnTo>
                    <a:pt x="14923904" y="11761043"/>
                  </a:lnTo>
                  <a:cubicBezTo>
                    <a:pt x="15434087" y="10162959"/>
                    <a:pt x="14860547" y="7468785"/>
                    <a:pt x="13310172" y="4851018"/>
                  </a:cubicBezTo>
                  <a:cubicBezTo>
                    <a:pt x="11824395" y="2342324"/>
                    <a:pt x="9845883" y="586608"/>
                    <a:pt x="8234354" y="162370"/>
                  </a:cubicBezTo>
                  <a:lnTo>
                    <a:pt x="8119928" y="136115"/>
                  </a:lnTo>
                  <a:lnTo>
                    <a:pt x="8105217" y="129095"/>
                  </a:lnTo>
                  <a:cubicBezTo>
                    <a:pt x="7896733" y="46048"/>
                    <a:pt x="7671734" y="3970"/>
                    <a:pt x="7433887" y="268"/>
                  </a:cubicBezTo>
                  <a:close/>
                </a:path>
              </a:pathLst>
            </a:custGeom>
            <a:blipFill>
              <a:blip r:embed="rId4"/>
              <a:srcRect/>
              <a:stretch>
                <a:fillRect l="-24153" r="-23506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566435" y="4950900"/>
            <a:ext cx="1327641" cy="1205425"/>
            <a:chOff x="1401414" y="1184965"/>
            <a:chExt cx="6114349" cy="5551494"/>
          </a:xfrm>
        </p:grpSpPr>
        <p:sp>
          <p:nvSpPr>
            <p:cNvPr id="48" name="任意多边形 47"/>
            <p:cNvSpPr/>
            <p:nvPr/>
          </p:nvSpPr>
          <p:spPr>
            <a:xfrm>
              <a:off x="2019838" y="1840609"/>
              <a:ext cx="5495925" cy="4895850"/>
            </a:xfrm>
            <a:custGeom>
              <a:avLst/>
              <a:gdLst>
                <a:gd name="connsiteX0" fmla="*/ 5495925 w 5495925"/>
                <a:gd name="connsiteY0" fmla="*/ 2466975 h 4895850"/>
                <a:gd name="connsiteX1" fmla="*/ 5495925 w 5495925"/>
                <a:gd name="connsiteY1" fmla="*/ 2409825 h 4895850"/>
                <a:gd name="connsiteX2" fmla="*/ 1933575 w 5495925"/>
                <a:gd name="connsiteY2" fmla="*/ 4895850 h 4895850"/>
                <a:gd name="connsiteX3" fmla="*/ 0 w 5495925"/>
                <a:gd name="connsiteY3" fmla="*/ 2924175 h 4895850"/>
                <a:gd name="connsiteX4" fmla="*/ 3067050 w 5495925"/>
                <a:gd name="connsiteY4" fmla="*/ 0 h 4895850"/>
                <a:gd name="connsiteX5" fmla="*/ 5495925 w 5495925"/>
                <a:gd name="connsiteY5" fmla="*/ 2466975 h 4895850"/>
                <a:gd name="connsiteX0-1" fmla="*/ 5495925 w 5495925"/>
                <a:gd name="connsiteY0-2" fmla="*/ 2466975 h 4895850"/>
                <a:gd name="connsiteX1-3" fmla="*/ 1933575 w 5495925"/>
                <a:gd name="connsiteY1-4" fmla="*/ 4895850 h 4895850"/>
                <a:gd name="connsiteX2-5" fmla="*/ 0 w 5495925"/>
                <a:gd name="connsiteY2-6" fmla="*/ 2924175 h 4895850"/>
                <a:gd name="connsiteX3-7" fmla="*/ 3067050 w 5495925"/>
                <a:gd name="connsiteY3-8" fmla="*/ 0 h 4895850"/>
                <a:gd name="connsiteX4-9" fmla="*/ 5495925 w 5495925"/>
                <a:gd name="connsiteY4-10" fmla="*/ 2466975 h 489585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5495925" h="4895850">
                  <a:moveTo>
                    <a:pt x="5495925" y="2466975"/>
                  </a:moveTo>
                  <a:lnTo>
                    <a:pt x="1933575" y="4895850"/>
                  </a:lnTo>
                  <a:lnTo>
                    <a:pt x="0" y="2924175"/>
                  </a:lnTo>
                  <a:lnTo>
                    <a:pt x="3067050" y="0"/>
                  </a:lnTo>
                  <a:lnTo>
                    <a:pt x="5495925" y="2466975"/>
                  </a:lnTo>
                  <a:close/>
                </a:path>
              </a:pathLst>
            </a:custGeom>
            <a:gradFill flip="none" rotWithShape="0">
              <a:gsLst>
                <a:gs pos="0">
                  <a:schemeClr val="tx1">
                    <a:lumMod val="75000"/>
                    <a:lumOff val="25000"/>
                    <a:alpha val="57000"/>
                  </a:schemeClr>
                </a:gs>
                <a:gs pos="61000">
                  <a:schemeClr val="bg1">
                    <a:lumMod val="95000"/>
                    <a:alpha val="34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algn="ctr"/>
              <a:endParaRPr lang="zh-CN" altLang="en-US" sz="80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 rot="2609495" flipH="1">
              <a:off x="1401414" y="1184965"/>
              <a:ext cx="4294628" cy="4225938"/>
            </a:xfrm>
            <a:custGeom>
              <a:avLst/>
              <a:gdLst>
                <a:gd name="connsiteX0" fmla="*/ 7433887 w 15105456"/>
                <a:gd name="connsiteY0" fmla="*/ 268 h 14863851"/>
                <a:gd name="connsiteX1" fmla="*/ 1667178 w 15105456"/>
                <a:gd name="connsiteY1" fmla="*/ 4920872 h 14863851"/>
                <a:gd name="connsiteX2" fmla="*/ 150574 w 15105456"/>
                <a:gd name="connsiteY2" fmla="*/ 11662331 h 14863851"/>
                <a:gd name="connsiteX3" fmla="*/ 159932 w 15105456"/>
                <a:gd name="connsiteY3" fmla="*/ 11692695 h 14863851"/>
                <a:gd name="connsiteX4" fmla="*/ 165780 w 15105456"/>
                <a:gd name="connsiteY4" fmla="*/ 11728888 h 14863851"/>
                <a:gd name="connsiteX5" fmla="*/ 7547446 w 15105456"/>
                <a:gd name="connsiteY5" fmla="*/ 14863851 h 14863851"/>
                <a:gd name="connsiteX6" fmla="*/ 14881926 w 15105456"/>
                <a:gd name="connsiteY6" fmla="*/ 11903648 h 14863851"/>
                <a:gd name="connsiteX7" fmla="*/ 14909761 w 15105456"/>
                <a:gd name="connsiteY7" fmla="*/ 11800558 h 14863851"/>
                <a:gd name="connsiteX8" fmla="*/ 14923904 w 15105456"/>
                <a:gd name="connsiteY8" fmla="*/ 11761043 h 14863851"/>
                <a:gd name="connsiteX9" fmla="*/ 13310172 w 15105456"/>
                <a:gd name="connsiteY9" fmla="*/ 4851018 h 14863851"/>
                <a:gd name="connsiteX10" fmla="*/ 8234354 w 15105456"/>
                <a:gd name="connsiteY10" fmla="*/ 162370 h 14863851"/>
                <a:gd name="connsiteX11" fmla="*/ 8119928 w 15105456"/>
                <a:gd name="connsiteY11" fmla="*/ 136115 h 14863851"/>
                <a:gd name="connsiteX12" fmla="*/ 8105217 w 15105456"/>
                <a:gd name="connsiteY12" fmla="*/ 129095 h 14863851"/>
                <a:gd name="connsiteX13" fmla="*/ 7433887 w 15105456"/>
                <a:gd name="connsiteY13" fmla="*/ 268 h 14863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105456" h="14863851">
                  <a:moveTo>
                    <a:pt x="7433887" y="268"/>
                  </a:moveTo>
                  <a:cubicBezTo>
                    <a:pt x="5721391" y="-26383"/>
                    <a:pt x="3342882" y="1936394"/>
                    <a:pt x="1667178" y="4920872"/>
                  </a:cubicBezTo>
                  <a:cubicBezTo>
                    <a:pt x="239727" y="7463205"/>
                    <a:pt x="-289215" y="10054975"/>
                    <a:pt x="150574" y="11662331"/>
                  </a:cubicBezTo>
                  <a:lnTo>
                    <a:pt x="159932" y="11692695"/>
                  </a:lnTo>
                  <a:lnTo>
                    <a:pt x="165780" y="11728888"/>
                  </a:lnTo>
                  <a:cubicBezTo>
                    <a:pt x="545757" y="13489750"/>
                    <a:pt x="3705628" y="14863851"/>
                    <a:pt x="7547446" y="14863851"/>
                  </a:cubicBezTo>
                  <a:cubicBezTo>
                    <a:pt x="11261203" y="14863851"/>
                    <a:pt x="14337719" y="13579830"/>
                    <a:pt x="14881926" y="11903648"/>
                  </a:cubicBezTo>
                  <a:lnTo>
                    <a:pt x="14909761" y="11800558"/>
                  </a:lnTo>
                  <a:lnTo>
                    <a:pt x="14923904" y="11761043"/>
                  </a:lnTo>
                  <a:cubicBezTo>
                    <a:pt x="15434087" y="10162959"/>
                    <a:pt x="14860547" y="7468785"/>
                    <a:pt x="13310172" y="4851018"/>
                  </a:cubicBezTo>
                  <a:cubicBezTo>
                    <a:pt x="11824395" y="2342324"/>
                    <a:pt x="9845883" y="586608"/>
                    <a:pt x="8234354" y="162370"/>
                  </a:cubicBezTo>
                  <a:lnTo>
                    <a:pt x="8119928" y="136115"/>
                  </a:lnTo>
                  <a:lnTo>
                    <a:pt x="8105217" y="129095"/>
                  </a:lnTo>
                  <a:cubicBezTo>
                    <a:pt x="7896733" y="46048"/>
                    <a:pt x="7671734" y="3970"/>
                    <a:pt x="7433887" y="268"/>
                  </a:cubicBezTo>
                  <a:close/>
                </a:path>
              </a:pathLst>
            </a:custGeom>
            <a:blipFill>
              <a:blip r:embed="rId5"/>
              <a:srcRect/>
              <a:stretch>
                <a:fillRect l="-24418" r="-23762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307240" y="4950900"/>
            <a:ext cx="1327641" cy="1205425"/>
            <a:chOff x="1401414" y="1184965"/>
            <a:chExt cx="6114349" cy="5551494"/>
          </a:xfrm>
        </p:grpSpPr>
        <p:sp>
          <p:nvSpPr>
            <p:cNvPr id="51" name="任意多边形 50"/>
            <p:cNvSpPr/>
            <p:nvPr/>
          </p:nvSpPr>
          <p:spPr>
            <a:xfrm>
              <a:off x="2019838" y="1840609"/>
              <a:ext cx="5495925" cy="4895850"/>
            </a:xfrm>
            <a:custGeom>
              <a:avLst/>
              <a:gdLst>
                <a:gd name="connsiteX0" fmla="*/ 5495925 w 5495925"/>
                <a:gd name="connsiteY0" fmla="*/ 2466975 h 4895850"/>
                <a:gd name="connsiteX1" fmla="*/ 5495925 w 5495925"/>
                <a:gd name="connsiteY1" fmla="*/ 2409825 h 4895850"/>
                <a:gd name="connsiteX2" fmla="*/ 1933575 w 5495925"/>
                <a:gd name="connsiteY2" fmla="*/ 4895850 h 4895850"/>
                <a:gd name="connsiteX3" fmla="*/ 0 w 5495925"/>
                <a:gd name="connsiteY3" fmla="*/ 2924175 h 4895850"/>
                <a:gd name="connsiteX4" fmla="*/ 3067050 w 5495925"/>
                <a:gd name="connsiteY4" fmla="*/ 0 h 4895850"/>
                <a:gd name="connsiteX5" fmla="*/ 5495925 w 5495925"/>
                <a:gd name="connsiteY5" fmla="*/ 2466975 h 4895850"/>
                <a:gd name="connsiteX0-1" fmla="*/ 5495925 w 5495925"/>
                <a:gd name="connsiteY0-2" fmla="*/ 2466975 h 4895850"/>
                <a:gd name="connsiteX1-3" fmla="*/ 1933575 w 5495925"/>
                <a:gd name="connsiteY1-4" fmla="*/ 4895850 h 4895850"/>
                <a:gd name="connsiteX2-5" fmla="*/ 0 w 5495925"/>
                <a:gd name="connsiteY2-6" fmla="*/ 2924175 h 4895850"/>
                <a:gd name="connsiteX3-7" fmla="*/ 3067050 w 5495925"/>
                <a:gd name="connsiteY3-8" fmla="*/ 0 h 4895850"/>
                <a:gd name="connsiteX4-9" fmla="*/ 5495925 w 5495925"/>
                <a:gd name="connsiteY4-10" fmla="*/ 2466975 h 489585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5495925" h="4895850">
                  <a:moveTo>
                    <a:pt x="5495925" y="2466975"/>
                  </a:moveTo>
                  <a:lnTo>
                    <a:pt x="1933575" y="4895850"/>
                  </a:lnTo>
                  <a:lnTo>
                    <a:pt x="0" y="2924175"/>
                  </a:lnTo>
                  <a:lnTo>
                    <a:pt x="3067050" y="0"/>
                  </a:lnTo>
                  <a:lnTo>
                    <a:pt x="5495925" y="2466975"/>
                  </a:lnTo>
                  <a:close/>
                </a:path>
              </a:pathLst>
            </a:custGeom>
            <a:gradFill flip="none" rotWithShape="0">
              <a:gsLst>
                <a:gs pos="0">
                  <a:schemeClr val="tx1">
                    <a:lumMod val="75000"/>
                    <a:lumOff val="25000"/>
                    <a:alpha val="57000"/>
                  </a:schemeClr>
                </a:gs>
                <a:gs pos="61000">
                  <a:schemeClr val="bg1">
                    <a:lumMod val="95000"/>
                    <a:alpha val="34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algn="ctr"/>
              <a:endParaRPr lang="zh-CN" altLang="en-US" sz="80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52" name="任意多边形 51"/>
            <p:cNvSpPr/>
            <p:nvPr/>
          </p:nvSpPr>
          <p:spPr>
            <a:xfrm rot="2609495" flipH="1">
              <a:off x="1401414" y="1184965"/>
              <a:ext cx="4294628" cy="4225938"/>
            </a:xfrm>
            <a:custGeom>
              <a:avLst/>
              <a:gdLst>
                <a:gd name="connsiteX0" fmla="*/ 7433887 w 15105456"/>
                <a:gd name="connsiteY0" fmla="*/ 268 h 14863851"/>
                <a:gd name="connsiteX1" fmla="*/ 1667178 w 15105456"/>
                <a:gd name="connsiteY1" fmla="*/ 4920872 h 14863851"/>
                <a:gd name="connsiteX2" fmla="*/ 150574 w 15105456"/>
                <a:gd name="connsiteY2" fmla="*/ 11662331 h 14863851"/>
                <a:gd name="connsiteX3" fmla="*/ 159932 w 15105456"/>
                <a:gd name="connsiteY3" fmla="*/ 11692695 h 14863851"/>
                <a:gd name="connsiteX4" fmla="*/ 165780 w 15105456"/>
                <a:gd name="connsiteY4" fmla="*/ 11728888 h 14863851"/>
                <a:gd name="connsiteX5" fmla="*/ 7547446 w 15105456"/>
                <a:gd name="connsiteY5" fmla="*/ 14863851 h 14863851"/>
                <a:gd name="connsiteX6" fmla="*/ 14881926 w 15105456"/>
                <a:gd name="connsiteY6" fmla="*/ 11903648 h 14863851"/>
                <a:gd name="connsiteX7" fmla="*/ 14909761 w 15105456"/>
                <a:gd name="connsiteY7" fmla="*/ 11800558 h 14863851"/>
                <a:gd name="connsiteX8" fmla="*/ 14923904 w 15105456"/>
                <a:gd name="connsiteY8" fmla="*/ 11761043 h 14863851"/>
                <a:gd name="connsiteX9" fmla="*/ 13310172 w 15105456"/>
                <a:gd name="connsiteY9" fmla="*/ 4851018 h 14863851"/>
                <a:gd name="connsiteX10" fmla="*/ 8234354 w 15105456"/>
                <a:gd name="connsiteY10" fmla="*/ 162370 h 14863851"/>
                <a:gd name="connsiteX11" fmla="*/ 8119928 w 15105456"/>
                <a:gd name="connsiteY11" fmla="*/ 136115 h 14863851"/>
                <a:gd name="connsiteX12" fmla="*/ 8105217 w 15105456"/>
                <a:gd name="connsiteY12" fmla="*/ 129095 h 14863851"/>
                <a:gd name="connsiteX13" fmla="*/ 7433887 w 15105456"/>
                <a:gd name="connsiteY13" fmla="*/ 268 h 14863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105456" h="14863851">
                  <a:moveTo>
                    <a:pt x="7433887" y="268"/>
                  </a:moveTo>
                  <a:cubicBezTo>
                    <a:pt x="5721391" y="-26383"/>
                    <a:pt x="3342882" y="1936394"/>
                    <a:pt x="1667178" y="4920872"/>
                  </a:cubicBezTo>
                  <a:cubicBezTo>
                    <a:pt x="239727" y="7463205"/>
                    <a:pt x="-289215" y="10054975"/>
                    <a:pt x="150574" y="11662331"/>
                  </a:cubicBezTo>
                  <a:lnTo>
                    <a:pt x="159932" y="11692695"/>
                  </a:lnTo>
                  <a:lnTo>
                    <a:pt x="165780" y="11728888"/>
                  </a:lnTo>
                  <a:cubicBezTo>
                    <a:pt x="545757" y="13489750"/>
                    <a:pt x="3705628" y="14863851"/>
                    <a:pt x="7547446" y="14863851"/>
                  </a:cubicBezTo>
                  <a:cubicBezTo>
                    <a:pt x="11261203" y="14863851"/>
                    <a:pt x="14337719" y="13579830"/>
                    <a:pt x="14881926" y="11903648"/>
                  </a:cubicBezTo>
                  <a:lnTo>
                    <a:pt x="14909761" y="11800558"/>
                  </a:lnTo>
                  <a:lnTo>
                    <a:pt x="14923904" y="11761043"/>
                  </a:lnTo>
                  <a:cubicBezTo>
                    <a:pt x="15434087" y="10162959"/>
                    <a:pt x="14860547" y="7468785"/>
                    <a:pt x="13310172" y="4851018"/>
                  </a:cubicBezTo>
                  <a:cubicBezTo>
                    <a:pt x="11824395" y="2342324"/>
                    <a:pt x="9845883" y="586608"/>
                    <a:pt x="8234354" y="162370"/>
                  </a:cubicBezTo>
                  <a:lnTo>
                    <a:pt x="8119928" y="136115"/>
                  </a:lnTo>
                  <a:lnTo>
                    <a:pt x="8105217" y="129095"/>
                  </a:lnTo>
                  <a:cubicBezTo>
                    <a:pt x="7896733" y="46048"/>
                    <a:pt x="7671734" y="3970"/>
                    <a:pt x="7433887" y="268"/>
                  </a:cubicBezTo>
                  <a:close/>
                </a:path>
              </a:pathLst>
            </a:custGeom>
            <a:blipFill>
              <a:blip r:embed="rId6"/>
              <a:srcRect/>
              <a:stretch>
                <a:fillRect l="-37977" r="-3695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0046775" y="4950900"/>
            <a:ext cx="1327641" cy="1205425"/>
            <a:chOff x="1401414" y="1184965"/>
            <a:chExt cx="6114349" cy="5551494"/>
          </a:xfrm>
        </p:grpSpPr>
        <p:sp>
          <p:nvSpPr>
            <p:cNvPr id="54" name="任意多边形 53"/>
            <p:cNvSpPr/>
            <p:nvPr/>
          </p:nvSpPr>
          <p:spPr>
            <a:xfrm>
              <a:off x="2019838" y="1840609"/>
              <a:ext cx="5495925" cy="4895850"/>
            </a:xfrm>
            <a:custGeom>
              <a:avLst/>
              <a:gdLst>
                <a:gd name="connsiteX0" fmla="*/ 5495925 w 5495925"/>
                <a:gd name="connsiteY0" fmla="*/ 2466975 h 4895850"/>
                <a:gd name="connsiteX1" fmla="*/ 5495925 w 5495925"/>
                <a:gd name="connsiteY1" fmla="*/ 2409825 h 4895850"/>
                <a:gd name="connsiteX2" fmla="*/ 1933575 w 5495925"/>
                <a:gd name="connsiteY2" fmla="*/ 4895850 h 4895850"/>
                <a:gd name="connsiteX3" fmla="*/ 0 w 5495925"/>
                <a:gd name="connsiteY3" fmla="*/ 2924175 h 4895850"/>
                <a:gd name="connsiteX4" fmla="*/ 3067050 w 5495925"/>
                <a:gd name="connsiteY4" fmla="*/ 0 h 4895850"/>
                <a:gd name="connsiteX5" fmla="*/ 5495925 w 5495925"/>
                <a:gd name="connsiteY5" fmla="*/ 2466975 h 4895850"/>
                <a:gd name="connsiteX0-1" fmla="*/ 5495925 w 5495925"/>
                <a:gd name="connsiteY0-2" fmla="*/ 2466975 h 4895850"/>
                <a:gd name="connsiteX1-3" fmla="*/ 1933575 w 5495925"/>
                <a:gd name="connsiteY1-4" fmla="*/ 4895850 h 4895850"/>
                <a:gd name="connsiteX2-5" fmla="*/ 0 w 5495925"/>
                <a:gd name="connsiteY2-6" fmla="*/ 2924175 h 4895850"/>
                <a:gd name="connsiteX3-7" fmla="*/ 3067050 w 5495925"/>
                <a:gd name="connsiteY3-8" fmla="*/ 0 h 4895850"/>
                <a:gd name="connsiteX4-9" fmla="*/ 5495925 w 5495925"/>
                <a:gd name="connsiteY4-10" fmla="*/ 2466975 h 489585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5495925" h="4895850">
                  <a:moveTo>
                    <a:pt x="5495925" y="2466975"/>
                  </a:moveTo>
                  <a:lnTo>
                    <a:pt x="1933575" y="4895850"/>
                  </a:lnTo>
                  <a:lnTo>
                    <a:pt x="0" y="2924175"/>
                  </a:lnTo>
                  <a:lnTo>
                    <a:pt x="3067050" y="0"/>
                  </a:lnTo>
                  <a:lnTo>
                    <a:pt x="5495925" y="2466975"/>
                  </a:lnTo>
                  <a:close/>
                </a:path>
              </a:pathLst>
            </a:custGeom>
            <a:gradFill flip="none" rotWithShape="0">
              <a:gsLst>
                <a:gs pos="0">
                  <a:schemeClr val="tx1">
                    <a:lumMod val="75000"/>
                    <a:lumOff val="25000"/>
                    <a:alpha val="57000"/>
                  </a:schemeClr>
                </a:gs>
                <a:gs pos="61000">
                  <a:schemeClr val="bg1">
                    <a:lumMod val="95000"/>
                    <a:alpha val="34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algn="ctr"/>
              <a:endParaRPr lang="zh-CN" altLang="en-US" sz="80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55" name="任意多边形 54"/>
            <p:cNvSpPr/>
            <p:nvPr/>
          </p:nvSpPr>
          <p:spPr>
            <a:xfrm rot="2609495" flipH="1">
              <a:off x="1401414" y="1184965"/>
              <a:ext cx="4294628" cy="4225938"/>
            </a:xfrm>
            <a:custGeom>
              <a:avLst/>
              <a:gdLst>
                <a:gd name="connsiteX0" fmla="*/ 7433887 w 15105456"/>
                <a:gd name="connsiteY0" fmla="*/ 268 h 14863851"/>
                <a:gd name="connsiteX1" fmla="*/ 1667178 w 15105456"/>
                <a:gd name="connsiteY1" fmla="*/ 4920872 h 14863851"/>
                <a:gd name="connsiteX2" fmla="*/ 150574 w 15105456"/>
                <a:gd name="connsiteY2" fmla="*/ 11662331 h 14863851"/>
                <a:gd name="connsiteX3" fmla="*/ 159932 w 15105456"/>
                <a:gd name="connsiteY3" fmla="*/ 11692695 h 14863851"/>
                <a:gd name="connsiteX4" fmla="*/ 165780 w 15105456"/>
                <a:gd name="connsiteY4" fmla="*/ 11728888 h 14863851"/>
                <a:gd name="connsiteX5" fmla="*/ 7547446 w 15105456"/>
                <a:gd name="connsiteY5" fmla="*/ 14863851 h 14863851"/>
                <a:gd name="connsiteX6" fmla="*/ 14881926 w 15105456"/>
                <a:gd name="connsiteY6" fmla="*/ 11903648 h 14863851"/>
                <a:gd name="connsiteX7" fmla="*/ 14909761 w 15105456"/>
                <a:gd name="connsiteY7" fmla="*/ 11800558 h 14863851"/>
                <a:gd name="connsiteX8" fmla="*/ 14923904 w 15105456"/>
                <a:gd name="connsiteY8" fmla="*/ 11761043 h 14863851"/>
                <a:gd name="connsiteX9" fmla="*/ 13310172 w 15105456"/>
                <a:gd name="connsiteY9" fmla="*/ 4851018 h 14863851"/>
                <a:gd name="connsiteX10" fmla="*/ 8234354 w 15105456"/>
                <a:gd name="connsiteY10" fmla="*/ 162370 h 14863851"/>
                <a:gd name="connsiteX11" fmla="*/ 8119928 w 15105456"/>
                <a:gd name="connsiteY11" fmla="*/ 136115 h 14863851"/>
                <a:gd name="connsiteX12" fmla="*/ 8105217 w 15105456"/>
                <a:gd name="connsiteY12" fmla="*/ 129095 h 14863851"/>
                <a:gd name="connsiteX13" fmla="*/ 7433887 w 15105456"/>
                <a:gd name="connsiteY13" fmla="*/ 268 h 14863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105456" h="14863851">
                  <a:moveTo>
                    <a:pt x="7433887" y="268"/>
                  </a:moveTo>
                  <a:cubicBezTo>
                    <a:pt x="5721391" y="-26383"/>
                    <a:pt x="3342882" y="1936394"/>
                    <a:pt x="1667178" y="4920872"/>
                  </a:cubicBezTo>
                  <a:cubicBezTo>
                    <a:pt x="239727" y="7463205"/>
                    <a:pt x="-289215" y="10054975"/>
                    <a:pt x="150574" y="11662331"/>
                  </a:cubicBezTo>
                  <a:lnTo>
                    <a:pt x="159932" y="11692695"/>
                  </a:lnTo>
                  <a:lnTo>
                    <a:pt x="165780" y="11728888"/>
                  </a:lnTo>
                  <a:cubicBezTo>
                    <a:pt x="545757" y="13489750"/>
                    <a:pt x="3705628" y="14863851"/>
                    <a:pt x="7547446" y="14863851"/>
                  </a:cubicBezTo>
                  <a:cubicBezTo>
                    <a:pt x="11261203" y="14863851"/>
                    <a:pt x="14337719" y="13579830"/>
                    <a:pt x="14881926" y="11903648"/>
                  </a:cubicBezTo>
                  <a:lnTo>
                    <a:pt x="14909761" y="11800558"/>
                  </a:lnTo>
                  <a:lnTo>
                    <a:pt x="14923904" y="11761043"/>
                  </a:lnTo>
                  <a:cubicBezTo>
                    <a:pt x="15434087" y="10162959"/>
                    <a:pt x="14860547" y="7468785"/>
                    <a:pt x="13310172" y="4851018"/>
                  </a:cubicBezTo>
                  <a:cubicBezTo>
                    <a:pt x="11824395" y="2342324"/>
                    <a:pt x="9845883" y="586608"/>
                    <a:pt x="8234354" y="162370"/>
                  </a:cubicBezTo>
                  <a:lnTo>
                    <a:pt x="8119928" y="136115"/>
                  </a:lnTo>
                  <a:lnTo>
                    <a:pt x="8105217" y="129095"/>
                  </a:lnTo>
                  <a:cubicBezTo>
                    <a:pt x="7896733" y="46048"/>
                    <a:pt x="7671734" y="3970"/>
                    <a:pt x="7433887" y="268"/>
                  </a:cubicBezTo>
                  <a:close/>
                </a:path>
              </a:pathLst>
            </a:custGeom>
            <a:blipFill>
              <a:blip r:embed="rId7"/>
              <a:srcRect/>
              <a:stretch>
                <a:fillRect l="-24418" r="-23762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6" name="任意多边形 55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57" name="任意多边形 56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8" name="组合 57"/>
          <p:cNvGrpSpPr/>
          <p:nvPr/>
        </p:nvGrpSpPr>
        <p:grpSpPr>
          <a:xfrm>
            <a:off x="1538605" y="326390"/>
            <a:ext cx="9462135" cy="930801"/>
            <a:chOff x="1520468" y="3554359"/>
            <a:chExt cx="3978632" cy="930547"/>
          </a:xfrm>
        </p:grpSpPr>
        <p:sp>
          <p:nvSpPr>
            <p:cNvPr id="59" name="文本框 58"/>
            <p:cNvSpPr txBox="1"/>
            <p:nvPr/>
          </p:nvSpPr>
          <p:spPr>
            <a:xfrm>
              <a:off x="1520469" y="3554359"/>
              <a:ext cx="3840480" cy="5834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200" b="1" kern="0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中国农业出版社</a:t>
              </a:r>
              <a:endParaRPr lang="zh-CN" altLang="en-US" sz="3200" b="1" kern="0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1520468" y="4086235"/>
              <a:ext cx="3978632" cy="39867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lvl="1"/>
              <a:r>
                <a:rPr lang="zh-CN" altLang="en-US" sz="20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出版社简介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071244" y="6156059"/>
            <a:ext cx="1402080" cy="4603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ct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农业专著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02889" y="6154154"/>
            <a:ext cx="1402080" cy="4603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ct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农业标准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551679" y="6154154"/>
            <a:ext cx="1402080" cy="4603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ct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农业年鉴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91579" y="6156059"/>
            <a:ext cx="1402080" cy="4603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ct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农业教育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025764" y="6156059"/>
            <a:ext cx="1402080" cy="4603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ct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农业教材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841229" y="6156059"/>
            <a:ext cx="1402080" cy="4603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ct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农业科普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143635" y="1633220"/>
            <a:ext cx="5676265" cy="810854"/>
            <a:chOff x="7523108" y="3162132"/>
            <a:chExt cx="4973955" cy="810764"/>
          </a:xfrm>
        </p:grpSpPr>
        <p:sp>
          <p:nvSpPr>
            <p:cNvPr id="26" name="矩形 25"/>
            <p:cNvSpPr/>
            <p:nvPr/>
          </p:nvSpPr>
          <p:spPr>
            <a:xfrm>
              <a:off x="7562478" y="3162132"/>
              <a:ext cx="4934585" cy="53397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sym typeface="+mn-ea"/>
                </a:rPr>
                <a:t>办社宗旨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7523108" y="3601462"/>
              <a:ext cx="4857772" cy="37143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lvl="0" algn="l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坚守科教兴农的主战场，服务农业科研、教育、推广</a:t>
              </a: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sym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/>
          <p:cNvGrpSpPr/>
          <p:nvPr/>
        </p:nvGrpSpPr>
        <p:grpSpPr>
          <a:xfrm>
            <a:off x="6008087" y="2644443"/>
            <a:ext cx="2422746" cy="912405"/>
            <a:chOff x="7523108" y="3100537"/>
            <a:chExt cx="2422746" cy="912405"/>
          </a:xfrm>
        </p:grpSpPr>
        <p:sp>
          <p:nvSpPr>
            <p:cNvPr id="56" name="矩形 55"/>
            <p:cNvSpPr/>
            <p:nvPr/>
          </p:nvSpPr>
          <p:spPr>
            <a:xfrm>
              <a:off x="7523108" y="3100537"/>
              <a:ext cx="2241974" cy="5340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20000"/>
                </a:lnSpc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APP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产品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7523108" y="3641467"/>
              <a:ext cx="2422746" cy="3714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</a:rPr>
                <a:t>农事帮</a:t>
              </a: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713470" y="4151630"/>
            <a:ext cx="3668395" cy="1037590"/>
            <a:chOff x="7522905" y="3331677"/>
            <a:chExt cx="2842568" cy="1037443"/>
          </a:xfrm>
        </p:grpSpPr>
        <p:sp>
          <p:nvSpPr>
            <p:cNvPr id="62" name="矩形 61"/>
            <p:cNvSpPr/>
            <p:nvPr/>
          </p:nvSpPr>
          <p:spPr>
            <a:xfrm>
              <a:off x="7522905" y="3331677"/>
              <a:ext cx="2736285" cy="53395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知识服务平台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7522905" y="3997698"/>
              <a:ext cx="2842568" cy="37142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</a:rPr>
                <a:t>智汇三农农业专业知识服务平台</a:t>
              </a: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3585629" y="4151803"/>
            <a:ext cx="2422949" cy="1185455"/>
            <a:chOff x="7959150" y="3291672"/>
            <a:chExt cx="2422949" cy="1185455"/>
          </a:xfrm>
        </p:grpSpPr>
        <p:sp>
          <p:nvSpPr>
            <p:cNvPr id="68" name="矩形 67"/>
            <p:cNvSpPr/>
            <p:nvPr/>
          </p:nvSpPr>
          <p:spPr>
            <a:xfrm>
              <a:off x="7959150" y="3291672"/>
              <a:ext cx="2241974" cy="5340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数字产品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7959353" y="3825617"/>
              <a:ext cx="2422746" cy="6515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l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农业掌上图书馆</a:t>
              </a: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sym typeface="+mn-ea"/>
              </a:endParaRPr>
            </a:p>
            <a:p>
              <a:pPr lvl="0" algn="l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U盘电子书库</a:t>
              </a: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sym typeface="+mn-ea"/>
              </a:endParaRPr>
            </a:p>
          </p:txBody>
        </p:sp>
      </p:grpSp>
      <p:sp>
        <p:nvSpPr>
          <p:cNvPr id="70" name="任意多边形 69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71" name="任意多边形 70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2" name="组合 71"/>
          <p:cNvGrpSpPr/>
          <p:nvPr/>
        </p:nvGrpSpPr>
        <p:grpSpPr>
          <a:xfrm>
            <a:off x="1538605" y="326390"/>
            <a:ext cx="9640570" cy="1076325"/>
            <a:chOff x="1520468" y="3554359"/>
            <a:chExt cx="3978632" cy="1076104"/>
          </a:xfrm>
        </p:grpSpPr>
        <p:sp>
          <p:nvSpPr>
            <p:cNvPr id="73" name="文本框 72"/>
            <p:cNvSpPr txBox="1"/>
            <p:nvPr/>
          </p:nvSpPr>
          <p:spPr>
            <a:xfrm>
              <a:off x="1520469" y="3554359"/>
              <a:ext cx="3840480" cy="107610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200" b="1" kern="0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中国农业出版社</a:t>
              </a:r>
              <a:endParaRPr lang="zh-CN" altLang="en-US" sz="3200" b="1" kern="0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  <a:p>
              <a:pPr algn="l"/>
              <a:endPara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1520468" y="4086235"/>
              <a:ext cx="3978632" cy="3986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2000" dirty="0">
                  <a:solidFill>
                    <a:schemeClr val="tx1"/>
                  </a:solidFill>
                  <a:latin typeface="Century Gothic" panose="020B0502020202020204" pitchFamily="34" charset="0"/>
                  <a:sym typeface="+mn-ea"/>
                </a:rPr>
                <a:t>数字出版过程</a:t>
              </a:r>
              <a:endParaRPr lang="zh-CN" altLang="en-US" sz="2000" dirty="0">
                <a:solidFill>
                  <a:schemeClr val="tx1"/>
                </a:solidFill>
                <a:latin typeface="Century Gothic" panose="020B0502020202020204" pitchFamily="34" charset="0"/>
                <a:sym typeface="+mn-ea"/>
              </a:endParaRPr>
            </a:p>
          </p:txBody>
        </p:sp>
      </p:grpSp>
      <p:sp>
        <p:nvSpPr>
          <p:cNvPr id="5" name="Freeform 20"/>
          <p:cNvSpPr/>
          <p:nvPr/>
        </p:nvSpPr>
        <p:spPr bwMode="auto">
          <a:xfrm>
            <a:off x="1116330" y="4124325"/>
            <a:ext cx="2102485" cy="1713865"/>
          </a:xfrm>
          <a:custGeom>
            <a:avLst/>
            <a:gdLst>
              <a:gd name="T0" fmla="*/ 0 w 8000"/>
              <a:gd name="T1" fmla="*/ 4800 h 4800"/>
              <a:gd name="T2" fmla="*/ 8000 w 8000"/>
              <a:gd name="T3" fmla="*/ 4800 h 4800"/>
              <a:gd name="T4" fmla="*/ 8000 w 8000"/>
              <a:gd name="T5" fmla="*/ 0 h 4800"/>
              <a:gd name="T6" fmla="*/ 0 w 8000"/>
              <a:gd name="T7" fmla="*/ 0 h 4800"/>
              <a:gd name="T8" fmla="*/ 0 w 8000"/>
              <a:gd name="T9" fmla="*/ 4800 h 4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000" h="4800">
                <a:moveTo>
                  <a:pt x="0" y="4800"/>
                </a:moveTo>
                <a:lnTo>
                  <a:pt x="8000" y="4800"/>
                </a:lnTo>
                <a:lnTo>
                  <a:pt x="8000" y="0"/>
                </a:lnTo>
                <a:cubicBezTo>
                  <a:pt x="4948" y="0"/>
                  <a:pt x="3053" y="0"/>
                  <a:pt x="0" y="0"/>
                </a:cubicBezTo>
                <a:lnTo>
                  <a:pt x="0" y="4800"/>
                </a:lnTo>
                <a:close/>
              </a:path>
            </a:pathLst>
          </a:cu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52400" dist="101600" dir="2700000" algn="tl" rotWithShape="0">
              <a:prstClr val="black">
                <a:alpha val="5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pic>
        <p:nvPicPr>
          <p:cNvPr id="90" name="图片 89" descr="数字办产品_U盘电子书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7923" y="1990053"/>
            <a:ext cx="1920000" cy="1566501"/>
          </a:xfrm>
          <a:prstGeom prst="rect">
            <a:avLst/>
          </a:prstGeom>
        </p:spPr>
      </p:pic>
      <p:pic>
        <p:nvPicPr>
          <p:cNvPr id="91" name="图片 90" descr="数字办产品_农事帮AP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5153" y="4124607"/>
            <a:ext cx="1440000" cy="2559999"/>
          </a:xfrm>
          <a:prstGeom prst="rect">
            <a:avLst/>
          </a:prstGeom>
        </p:spPr>
      </p:pic>
      <p:pic>
        <p:nvPicPr>
          <p:cNvPr id="92" name="图片 91" descr="首页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5970" y="1818005"/>
            <a:ext cx="3105150" cy="1898015"/>
          </a:xfrm>
          <a:prstGeom prst="rect">
            <a:avLst/>
          </a:prstGeom>
        </p:spPr>
      </p:pic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2118995" y="3843020"/>
            <a:ext cx="7919720" cy="6921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4284980" y="3754120"/>
            <a:ext cx="248920" cy="2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9823450" y="3754120"/>
            <a:ext cx="249555" cy="2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6384925" y="3754120"/>
            <a:ext cx="249555" cy="2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1986280" y="3754120"/>
            <a:ext cx="249555" cy="2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27405" y="2499995"/>
            <a:ext cx="3041015" cy="1548765"/>
            <a:chOff x="1888" y="4246"/>
            <a:chExt cx="3531" cy="2439"/>
          </a:xfrm>
        </p:grpSpPr>
        <p:sp>
          <p:nvSpPr>
            <p:cNvPr id="46" name="矩形 45"/>
            <p:cNvSpPr/>
            <p:nvPr/>
          </p:nvSpPr>
          <p:spPr>
            <a:xfrm>
              <a:off x="1888" y="4246"/>
              <a:ext cx="3531" cy="84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sym typeface="+mn-ea"/>
                </a:rPr>
                <a:t>数字出版中心成立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012" y="5218"/>
              <a:ext cx="2803" cy="146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l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前农业部、财政部、前国家新闻出版广电总局大力支持</a:t>
              </a: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sym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1650365" y="1620512"/>
            <a:ext cx="5495925" cy="4895850"/>
          </a:xfrm>
          <a:custGeom>
            <a:avLst/>
            <a:gdLst>
              <a:gd name="connsiteX0" fmla="*/ 5495925 w 5495925"/>
              <a:gd name="connsiteY0" fmla="*/ 2466975 h 4895850"/>
              <a:gd name="connsiteX1" fmla="*/ 5495925 w 5495925"/>
              <a:gd name="connsiteY1" fmla="*/ 2409825 h 4895850"/>
              <a:gd name="connsiteX2" fmla="*/ 1933575 w 5495925"/>
              <a:gd name="connsiteY2" fmla="*/ 4895850 h 4895850"/>
              <a:gd name="connsiteX3" fmla="*/ 0 w 5495925"/>
              <a:gd name="connsiteY3" fmla="*/ 2924175 h 4895850"/>
              <a:gd name="connsiteX4" fmla="*/ 3067050 w 5495925"/>
              <a:gd name="connsiteY4" fmla="*/ 0 h 4895850"/>
              <a:gd name="connsiteX5" fmla="*/ 5495925 w 5495925"/>
              <a:gd name="connsiteY5" fmla="*/ 2466975 h 4895850"/>
              <a:gd name="connsiteX0-1" fmla="*/ 5495925 w 5495925"/>
              <a:gd name="connsiteY0-2" fmla="*/ 2466975 h 4895850"/>
              <a:gd name="connsiteX1-3" fmla="*/ 1933575 w 5495925"/>
              <a:gd name="connsiteY1-4" fmla="*/ 4895850 h 4895850"/>
              <a:gd name="connsiteX2-5" fmla="*/ 0 w 5495925"/>
              <a:gd name="connsiteY2-6" fmla="*/ 2924175 h 4895850"/>
              <a:gd name="connsiteX3-7" fmla="*/ 3067050 w 5495925"/>
              <a:gd name="connsiteY3-8" fmla="*/ 0 h 4895850"/>
              <a:gd name="connsiteX4-9" fmla="*/ 5495925 w 5495925"/>
              <a:gd name="connsiteY4-10" fmla="*/ 2466975 h 48958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495925" h="4895850">
                <a:moveTo>
                  <a:pt x="5495925" y="2466975"/>
                </a:moveTo>
                <a:lnTo>
                  <a:pt x="1933575" y="4895850"/>
                </a:lnTo>
                <a:lnTo>
                  <a:pt x="0" y="2924175"/>
                </a:lnTo>
                <a:lnTo>
                  <a:pt x="3067050" y="0"/>
                </a:lnTo>
                <a:lnTo>
                  <a:pt x="5495925" y="2466975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2" name="任意多边形 1"/>
          <p:cNvSpPr/>
          <p:nvPr/>
        </p:nvSpPr>
        <p:spPr>
          <a:xfrm rot="2609495" flipH="1">
            <a:off x="1096076" y="1026463"/>
            <a:ext cx="4294628" cy="4225938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 rot="2400000">
            <a:off x="6638795" y="671411"/>
            <a:ext cx="781030" cy="583565"/>
          </a:xfrm>
          <a:prstGeom prst="rect">
            <a:avLst/>
          </a:prstGeom>
          <a:gradFill flip="none" rotWithShape="0">
            <a:gsLst>
              <a:gs pos="0">
                <a:schemeClr val="tx1">
                  <a:lumMod val="75000"/>
                  <a:lumOff val="25000"/>
                  <a:alpha val="8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>
            <a:spLocks noChangeAspect="1"/>
          </p:cNvSpPr>
          <p:nvPr/>
        </p:nvSpPr>
        <p:spPr>
          <a:xfrm>
            <a:off x="6451600" y="452381"/>
            <a:ext cx="583565" cy="58356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7299325" y="526415"/>
            <a:ext cx="1808480" cy="5835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l"/>
            <a:r>
              <a:rPr lang="zh-CN" altLang="en-US" sz="3200" b="1" kern="0" noProof="0" dirty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访问方式</a:t>
            </a:r>
            <a:endParaRPr lang="zh-CN" altLang="en-US" sz="3200" b="1" kern="0" noProof="0" dirty="0" smtClean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3" name="矩形 12"/>
          <p:cNvSpPr/>
          <p:nvPr/>
        </p:nvSpPr>
        <p:spPr>
          <a:xfrm rot="2400000">
            <a:off x="6638795" y="1728241"/>
            <a:ext cx="781030" cy="583565"/>
          </a:xfrm>
          <a:prstGeom prst="rect">
            <a:avLst/>
          </a:prstGeom>
          <a:gradFill flip="none" rotWithShape="0">
            <a:gsLst>
              <a:gs pos="0">
                <a:schemeClr val="tx1">
                  <a:lumMod val="75000"/>
                  <a:lumOff val="25000"/>
                  <a:alpha val="8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>
            <a:spLocks noChangeAspect="1"/>
          </p:cNvSpPr>
          <p:nvPr/>
        </p:nvSpPr>
        <p:spPr>
          <a:xfrm>
            <a:off x="6451600" y="1507481"/>
            <a:ext cx="583565" cy="58356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7299325" y="1590040"/>
            <a:ext cx="3027680" cy="5835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l"/>
            <a:r>
              <a:rPr lang="zh-CN" altLang="en-US" sz="3200" b="1" ker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资源类型与学科</a:t>
            </a:r>
            <a:endParaRPr lang="zh-CN" altLang="en-US" sz="3200" b="1" kern="0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4" name="矩形 13"/>
          <p:cNvSpPr/>
          <p:nvPr/>
        </p:nvSpPr>
        <p:spPr>
          <a:xfrm rot="2400000">
            <a:off x="6638795" y="2789190"/>
            <a:ext cx="781030" cy="583565"/>
          </a:xfrm>
          <a:prstGeom prst="rect">
            <a:avLst/>
          </a:prstGeom>
          <a:gradFill flip="none" rotWithShape="0">
            <a:gsLst>
              <a:gs pos="0">
                <a:schemeClr val="tx1">
                  <a:lumMod val="75000"/>
                  <a:lumOff val="25000"/>
                  <a:alpha val="8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>
            <a:spLocks noChangeAspect="1"/>
          </p:cNvSpPr>
          <p:nvPr/>
        </p:nvSpPr>
        <p:spPr>
          <a:xfrm>
            <a:off x="6451600" y="2572207"/>
            <a:ext cx="583565" cy="58356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7299325" y="2657475"/>
            <a:ext cx="3027680" cy="5835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l"/>
            <a:r>
              <a:rPr lang="zh-CN" altLang="en-US" sz="3200" b="1" kern="0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平台界面与功能</a:t>
            </a:r>
            <a:endParaRPr lang="zh-CN" altLang="en-US" sz="3200" b="1" kern="0" spc="370" dirty="0">
              <a:solidFill>
                <a:schemeClr val="accent6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345409" y="3365115"/>
            <a:ext cx="3512861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8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CONTENT</a:t>
            </a:r>
            <a:endParaRPr lang="zh-CN" altLang="en-US" sz="4800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345409" y="2330279"/>
            <a:ext cx="3512861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目 录</a:t>
            </a:r>
            <a:endParaRPr lang="zh-CN" altLang="en-US" sz="6600" b="1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318250" y="482600"/>
            <a:ext cx="80073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200" i="1" dirty="0" smtClean="0">
                <a:solidFill>
                  <a:schemeClr val="accent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1</a:t>
            </a:r>
            <a:endParaRPr lang="en-US" altLang="zh-CN" sz="3200" i="1" dirty="0" smtClean="0">
              <a:solidFill>
                <a:schemeClr val="accent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340475" y="1511300"/>
            <a:ext cx="80073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200" i="1" dirty="0" smtClean="0">
                <a:solidFill>
                  <a:schemeClr val="accent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2</a:t>
            </a:r>
            <a:endParaRPr lang="en-US" altLang="zh-CN" sz="3200" i="1" dirty="0" smtClean="0">
              <a:solidFill>
                <a:schemeClr val="accent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349365" y="2582545"/>
            <a:ext cx="80073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200" i="1" dirty="0" smtClean="0">
                <a:solidFill>
                  <a:schemeClr val="accent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3</a:t>
            </a:r>
            <a:endParaRPr lang="en-US" altLang="zh-CN" sz="3200" i="1" dirty="0" smtClean="0">
              <a:solidFill>
                <a:schemeClr val="accent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 rot="2400000">
            <a:off x="6651495" y="3713061"/>
            <a:ext cx="781030" cy="583565"/>
          </a:xfrm>
          <a:prstGeom prst="rect">
            <a:avLst/>
          </a:prstGeom>
          <a:gradFill flip="none" rotWithShape="0">
            <a:gsLst>
              <a:gs pos="0">
                <a:schemeClr val="tx1">
                  <a:lumMod val="75000"/>
                  <a:lumOff val="25000"/>
                  <a:alpha val="8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>
            <a:spLocks noChangeAspect="1"/>
          </p:cNvSpPr>
          <p:nvPr/>
        </p:nvSpPr>
        <p:spPr>
          <a:xfrm>
            <a:off x="6464300" y="3494031"/>
            <a:ext cx="583565" cy="58356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312025" y="3568065"/>
            <a:ext cx="2449830" cy="5835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l"/>
            <a:r>
              <a:rPr lang="zh-CN" altLang="en-US" sz="3200" b="1" kern="0" spc="370">
                <a:solidFill>
                  <a:schemeClr val="accent6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索引与检索</a:t>
            </a:r>
            <a:endParaRPr lang="zh-CN" altLang="en-US" sz="3200" b="1" kern="0" noProof="0" dirty="0" smtClean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30950" y="3524250"/>
            <a:ext cx="80073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ctr"/>
            <a:r>
              <a:rPr lang="en-US" altLang="zh-CN" sz="3200" i="1" dirty="0" smtClean="0">
                <a:solidFill>
                  <a:schemeClr val="accent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4</a:t>
            </a:r>
            <a:endParaRPr lang="en-US" altLang="zh-CN" sz="3200" i="1" dirty="0" smtClean="0">
              <a:solidFill>
                <a:schemeClr val="accent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 rot="2400000">
            <a:off x="6641335" y="4685881"/>
            <a:ext cx="781030" cy="583565"/>
          </a:xfrm>
          <a:prstGeom prst="rect">
            <a:avLst/>
          </a:prstGeom>
          <a:gradFill flip="none" rotWithShape="0">
            <a:gsLst>
              <a:gs pos="0">
                <a:schemeClr val="tx1">
                  <a:lumMod val="75000"/>
                  <a:lumOff val="25000"/>
                  <a:alpha val="8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>
            <a:spLocks noChangeAspect="1"/>
          </p:cNvSpPr>
          <p:nvPr/>
        </p:nvSpPr>
        <p:spPr>
          <a:xfrm>
            <a:off x="6454140" y="4466851"/>
            <a:ext cx="583565" cy="58356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301865" y="4540885"/>
            <a:ext cx="1808480" cy="5835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l"/>
            <a:r>
              <a:rPr lang="zh-CN" altLang="en-US" sz="3200" b="1" kern="0" noProof="0" dirty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实例实战</a:t>
            </a:r>
            <a:endParaRPr lang="zh-CN" altLang="en-US" sz="3200" b="1" kern="0" noProof="0" dirty="0" smtClean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320790" y="4497070"/>
            <a:ext cx="80073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ctr"/>
            <a:r>
              <a:rPr lang="en-US" altLang="zh-CN" sz="3200" i="1" dirty="0" smtClean="0">
                <a:solidFill>
                  <a:schemeClr val="accent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5</a:t>
            </a:r>
            <a:endParaRPr lang="en-US" altLang="zh-CN" sz="3200" i="1" dirty="0" smtClean="0">
              <a:solidFill>
                <a:schemeClr val="accent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 rot="2400000">
            <a:off x="6679435" y="5710771"/>
            <a:ext cx="781030" cy="583565"/>
          </a:xfrm>
          <a:prstGeom prst="rect">
            <a:avLst/>
          </a:prstGeom>
          <a:gradFill flip="none" rotWithShape="0">
            <a:gsLst>
              <a:gs pos="0">
                <a:schemeClr val="tx1">
                  <a:lumMod val="75000"/>
                  <a:lumOff val="25000"/>
                  <a:alpha val="8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>
            <a:spLocks noChangeAspect="1"/>
          </p:cNvSpPr>
          <p:nvPr/>
        </p:nvSpPr>
        <p:spPr>
          <a:xfrm>
            <a:off x="6492240" y="5491741"/>
            <a:ext cx="583565" cy="58356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7339965" y="5565775"/>
            <a:ext cx="2214880" cy="5835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l"/>
            <a:r>
              <a:rPr lang="zh-CN" altLang="en-US" sz="3200" b="1" kern="0" noProof="0" dirty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移动端介绍</a:t>
            </a:r>
            <a:endParaRPr lang="zh-CN" altLang="en-US" sz="3200" b="1" kern="0" noProof="0" dirty="0" smtClean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358890" y="5521960"/>
            <a:ext cx="80073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ctr"/>
            <a:r>
              <a:rPr lang="en-US" altLang="zh-CN" sz="3200" i="1" dirty="0" smtClean="0">
                <a:solidFill>
                  <a:schemeClr val="accent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6</a:t>
            </a:r>
            <a:endParaRPr lang="en-US" altLang="zh-CN" sz="3200" i="1" dirty="0" smtClean="0">
              <a:solidFill>
                <a:schemeClr val="accent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721610" y="2709545"/>
            <a:ext cx="3046095" cy="2974340"/>
          </a:xfrm>
          <a:custGeom>
            <a:avLst/>
            <a:gdLst>
              <a:gd name="connsiteX0" fmla="*/ 4610100 w 4610100"/>
              <a:gd name="connsiteY0" fmla="*/ 2349500 h 4483100"/>
              <a:gd name="connsiteX1" fmla="*/ 2082800 w 4610100"/>
              <a:gd name="connsiteY1" fmla="*/ 4483100 h 4483100"/>
              <a:gd name="connsiteX2" fmla="*/ 0 w 4610100"/>
              <a:gd name="connsiteY2" fmla="*/ 2336800 h 4483100"/>
              <a:gd name="connsiteX3" fmla="*/ 2260600 w 4610100"/>
              <a:gd name="connsiteY3" fmla="*/ 0 h 4483100"/>
              <a:gd name="connsiteX4" fmla="*/ 4610100 w 4610100"/>
              <a:gd name="connsiteY4" fmla="*/ 2349500 h 4483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0100" h="4483100">
                <a:moveTo>
                  <a:pt x="4610100" y="2349500"/>
                </a:moveTo>
                <a:lnTo>
                  <a:pt x="2082800" y="4483100"/>
                </a:lnTo>
                <a:lnTo>
                  <a:pt x="0" y="2336800"/>
                </a:lnTo>
                <a:lnTo>
                  <a:pt x="2260600" y="0"/>
                </a:lnTo>
                <a:lnTo>
                  <a:pt x="4610100" y="234950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2" name="任意多边形 1"/>
          <p:cNvSpPr/>
          <p:nvPr/>
        </p:nvSpPr>
        <p:spPr>
          <a:xfrm rot="10800000" flipH="1">
            <a:off x="1939290" y="2076450"/>
            <a:ext cx="2446020" cy="2416810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197735" y="2621280"/>
            <a:ext cx="1714500" cy="10147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 </a:t>
            </a:r>
            <a:r>
              <a:rPr lang="en-US" altLang="zh-CN" sz="60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6000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2" name="TextBox 48"/>
          <p:cNvSpPr txBox="1"/>
          <p:nvPr/>
        </p:nvSpPr>
        <p:spPr>
          <a:xfrm>
            <a:off x="4761865" y="2451100"/>
            <a:ext cx="5272405" cy="745490"/>
          </a:xfrm>
          <a:prstGeom prst="rect">
            <a:avLst/>
          </a:prstGeom>
          <a:noFill/>
        </p:spPr>
        <p:txBody>
          <a:bodyPr wrap="square" lIns="68584" tIns="34291" rIns="68584" bIns="34291" rtlCol="0">
            <a:spAutoFit/>
          </a:bodyPr>
          <a:p>
            <a:pPr algn="l">
              <a:defRPr/>
            </a:pPr>
            <a:r>
              <a:rPr lang="zh-CN" altLang="en-US" sz="4400" b="1" ker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访问方式</a:t>
            </a:r>
            <a:endParaRPr lang="zh-CN" altLang="en-US" sz="4400" b="1" ker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4853305" y="3235325"/>
            <a:ext cx="5358130" cy="9525"/>
          </a:xfrm>
          <a:prstGeom prst="line">
            <a:avLst/>
          </a:prstGeom>
          <a:ln w="15875">
            <a:solidFill>
              <a:srgbClr val="DE5000"/>
            </a:solidFill>
            <a:tailEnd type="diamond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6" name="文本框 9"/>
          <p:cNvSpPr txBox="1"/>
          <p:nvPr/>
        </p:nvSpPr>
        <p:spPr>
          <a:xfrm>
            <a:off x="4924425" y="3420745"/>
            <a:ext cx="5449570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1714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lang="en-US" altLang="zh-CN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PC</a:t>
            </a:r>
            <a:r>
              <a: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访问方式</a:t>
            </a:r>
            <a:endParaRPr lang="zh-CN" altLang="en-US" sz="2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924425" y="3830955"/>
            <a:ext cx="5287010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移动端访问方式</a:t>
            </a:r>
            <a:endParaRPr lang="zh-CN" altLang="en-US" sz="2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7989570" y="1544955"/>
            <a:ext cx="3016250" cy="1037590"/>
            <a:chOff x="7522905" y="3331677"/>
            <a:chExt cx="2842568" cy="1037443"/>
          </a:xfrm>
        </p:grpSpPr>
        <p:sp>
          <p:nvSpPr>
            <p:cNvPr id="62" name="矩形 61"/>
            <p:cNvSpPr/>
            <p:nvPr/>
          </p:nvSpPr>
          <p:spPr>
            <a:xfrm>
              <a:off x="7522905" y="3331677"/>
              <a:ext cx="2842568" cy="53395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百度搜索智汇三农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7522905" y="3997698"/>
              <a:ext cx="2842568" cy="37142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14000"/>
                </a:lnSpc>
              </a:pP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sp>
        <p:nvSpPr>
          <p:cNvPr id="70" name="任意多边形 69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71" name="任意多边形 70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文本框 72"/>
          <p:cNvSpPr txBox="1"/>
          <p:nvPr/>
        </p:nvSpPr>
        <p:spPr>
          <a:xfrm>
            <a:off x="1426210" y="426085"/>
            <a:ext cx="930592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l"/>
            <a:r>
              <a:rPr lang="en-US" altLang="zh-CN" sz="3200" b="1" ker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PC</a:t>
            </a:r>
            <a:r>
              <a:rPr lang="zh-CN" altLang="en-US" sz="3200" b="1" ker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访问方式</a:t>
            </a:r>
            <a:r>
              <a:rPr lang="en-US" altLang="zh-CN" sz="3200" b="1" ker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</a:t>
            </a:r>
            <a:r>
              <a:rPr lang="zh-CN" altLang="en-US" sz="3200" b="1" ker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网址或百度</a:t>
            </a:r>
            <a:endParaRPr lang="zh-CN" altLang="en-US" sz="3200" b="1" ker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4417695" y="3437255"/>
            <a:ext cx="3403600" cy="76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9716770" y="3754120"/>
            <a:ext cx="249555" cy="2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156335" y="1668145"/>
            <a:ext cx="3780155" cy="9772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l">
              <a:lnSpc>
                <a:spcPct val="12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浏览器输入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sym typeface="+mn-ea"/>
            </a:endParaRPr>
          </a:p>
          <a:p>
            <a:pPr algn="l">
              <a:lnSpc>
                <a:spcPct val="12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www.pwsannong.com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sym typeface="+mn-ea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24953" y="4467784"/>
            <a:ext cx="2412346" cy="1800013"/>
          </a:xfrm>
          <a:prstGeom prst="rect">
            <a:avLst/>
          </a:prstGeom>
        </p:spPr>
      </p:pic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4179570" y="3354070"/>
            <a:ext cx="249555" cy="2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05948" y="6229985"/>
            <a:ext cx="3438525" cy="371475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  <a:sp3d contourW="12700"/>
          </a:bodyPr>
          <a:p>
            <a:pPr lvl="0" algn="l">
              <a:lnSpc>
                <a:spcPct val="114000"/>
              </a:lnSpc>
            </a:pPr>
            <a:r>
              <a:rPr lang="zh-CN" altLang="en-US" sz="1600" dirty="0">
                <a:latin typeface="Century Gothic" panose="020B0502020202020204" pitchFamily="34" charset="0"/>
                <a:ea typeface="+mj-ea"/>
                <a:sym typeface="+mn-ea"/>
              </a:rPr>
              <a:t>进入智汇三农农业专业知识服务平台</a:t>
            </a:r>
            <a:endParaRPr lang="en-US" altLang="zh-CN" sz="1600" dirty="0">
              <a:solidFill>
                <a:schemeClr val="tx1"/>
              </a:solidFill>
              <a:latin typeface="Century Gothic" panose="020B0502020202020204" pitchFamily="34" charset="0"/>
              <a:ea typeface="+mj-ea"/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1485" y="2153920"/>
            <a:ext cx="2520000" cy="2924718"/>
          </a:xfrm>
          <a:prstGeom prst="rect">
            <a:avLst/>
          </a:prstGeom>
        </p:spPr>
      </p:pic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5984875" y="4159250"/>
            <a:ext cx="249555" cy="2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pic>
        <p:nvPicPr>
          <p:cNvPr id="12" name="图片 11" descr="u=23388236,1715069018&amp;fm=26&amp;gp=0"/>
          <p:cNvPicPr>
            <a:picLocks noChangeAspect="1"/>
          </p:cNvPicPr>
          <p:nvPr/>
        </p:nvPicPr>
        <p:blipFill>
          <a:blip r:embed="rId3"/>
          <a:srcRect t="5293" b="4164"/>
          <a:stretch>
            <a:fillRect/>
          </a:stretch>
        </p:blipFill>
        <p:spPr>
          <a:xfrm>
            <a:off x="1000125" y="3660140"/>
            <a:ext cx="1325799" cy="900000"/>
          </a:xfrm>
          <a:prstGeom prst="rect">
            <a:avLst/>
          </a:prstGeom>
        </p:spPr>
      </p:pic>
      <p:pic>
        <p:nvPicPr>
          <p:cNvPr id="14" name="图片 13" descr="u=896406872,258609482&amp;fm=26&amp;gp=0"/>
          <p:cNvPicPr>
            <a:picLocks noChangeAspect="1"/>
          </p:cNvPicPr>
          <p:nvPr/>
        </p:nvPicPr>
        <p:blipFill>
          <a:blip r:embed="rId4"/>
          <a:srcRect l="23633" t="7339" r="22266" b="11503"/>
          <a:stretch>
            <a:fillRect/>
          </a:stretch>
        </p:blipFill>
        <p:spPr>
          <a:xfrm>
            <a:off x="3286125" y="3603625"/>
            <a:ext cx="900000" cy="843521"/>
          </a:xfrm>
          <a:prstGeom prst="rect">
            <a:avLst/>
          </a:prstGeom>
        </p:spPr>
      </p:pic>
      <p:pic>
        <p:nvPicPr>
          <p:cNvPr id="15" name="图片 14" descr="u=3726922412,662118954&amp;fm=26&amp;gp=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8345" y="2609215"/>
            <a:ext cx="900000" cy="900000"/>
          </a:xfrm>
          <a:prstGeom prst="rect">
            <a:avLst/>
          </a:prstGeom>
        </p:spPr>
      </p:pic>
      <p:pic>
        <p:nvPicPr>
          <p:cNvPr id="16" name="图片 15" descr="u=3784929622,3662199757&amp;fm=26&amp;gp=0"/>
          <p:cNvPicPr/>
          <p:nvPr/>
        </p:nvPicPr>
        <p:blipFill>
          <a:blip r:embed="rId6"/>
          <a:srcRect l="2964" t="5985" r="7273" b="30013"/>
          <a:stretch>
            <a:fillRect/>
          </a:stretch>
        </p:blipFill>
        <p:spPr>
          <a:xfrm>
            <a:off x="1184910" y="2675255"/>
            <a:ext cx="900000" cy="900000"/>
          </a:xfrm>
          <a:prstGeom prst="rect">
            <a:avLst/>
          </a:prstGeom>
        </p:spPr>
      </p:pic>
      <p:pic>
        <p:nvPicPr>
          <p:cNvPr id="19" name="图片 18" descr="下载 (1)"/>
          <p:cNvPicPr/>
          <p:nvPr/>
        </p:nvPicPr>
        <p:blipFill>
          <a:blip r:embed="rId7"/>
          <a:stretch>
            <a:fillRect/>
          </a:stretch>
        </p:blipFill>
        <p:spPr>
          <a:xfrm>
            <a:off x="2268855" y="2633345"/>
            <a:ext cx="900000" cy="900000"/>
          </a:xfrm>
          <a:prstGeom prst="rect">
            <a:avLst/>
          </a:prstGeom>
        </p:spPr>
      </p:pic>
      <p:pic>
        <p:nvPicPr>
          <p:cNvPr id="20" name="图片 19" descr="下载"/>
          <p:cNvPicPr>
            <a:picLocks noChangeAspect="1"/>
          </p:cNvPicPr>
          <p:nvPr/>
        </p:nvPicPr>
        <p:blipFill>
          <a:blip r:embed="rId8"/>
          <a:srcRect l="6351" t="3105" r="4234" b="9457"/>
          <a:stretch>
            <a:fillRect/>
          </a:stretch>
        </p:blipFill>
        <p:spPr>
          <a:xfrm>
            <a:off x="2308225" y="3603625"/>
            <a:ext cx="900000" cy="880111"/>
          </a:xfrm>
          <a:prstGeom prst="rect">
            <a:avLst/>
          </a:prstGeom>
        </p:spPr>
      </p:pic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7821930" y="3354070"/>
            <a:ext cx="249555" cy="2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22" name="Rectangle 10"/>
          <p:cNvSpPr>
            <a:spLocks noChangeArrowheads="1"/>
          </p:cNvSpPr>
          <p:nvPr/>
        </p:nvSpPr>
        <p:spPr bwMode="auto">
          <a:xfrm rot="5400000">
            <a:off x="5760765" y="3799795"/>
            <a:ext cx="720000" cy="76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8590915" y="2434590"/>
            <a:ext cx="3668395" cy="1037590"/>
            <a:chOff x="7522905" y="3331677"/>
            <a:chExt cx="2842568" cy="1037443"/>
          </a:xfrm>
        </p:grpSpPr>
        <p:sp>
          <p:nvSpPr>
            <p:cNvPr id="62" name="矩形 61"/>
            <p:cNvSpPr/>
            <p:nvPr/>
          </p:nvSpPr>
          <p:spPr>
            <a:xfrm>
              <a:off x="7522905" y="3331677"/>
              <a:ext cx="2736285" cy="53395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智汇三农首页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7522905" y="3997698"/>
              <a:ext cx="2842568" cy="37142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</a:rPr>
                <a:t>进入智汇三农农业专业知识服务平台</a:t>
              </a: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4852035" y="4198620"/>
            <a:ext cx="3093719" cy="1280066"/>
            <a:chOff x="7959150" y="3291672"/>
            <a:chExt cx="3055813" cy="700362"/>
          </a:xfrm>
        </p:grpSpPr>
        <p:sp>
          <p:nvSpPr>
            <p:cNvPr id="68" name="矩形 67"/>
            <p:cNvSpPr/>
            <p:nvPr/>
          </p:nvSpPr>
          <p:spPr>
            <a:xfrm>
              <a:off x="7959150" y="3291672"/>
              <a:ext cx="3055813" cy="2921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智汇三农试用链接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7959353" y="3635574"/>
              <a:ext cx="2422746" cy="3564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l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试用资源页面底部，点击智汇三农的超</a:t>
              </a: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链接</a:t>
              </a: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sym typeface="+mn-ea"/>
              </a:endParaRPr>
            </a:p>
          </p:txBody>
        </p:sp>
      </p:grpSp>
      <p:sp>
        <p:nvSpPr>
          <p:cNvPr id="70" name="任意多边形 69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71" name="任意多边形 70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文本框 72"/>
          <p:cNvSpPr txBox="1"/>
          <p:nvPr/>
        </p:nvSpPr>
        <p:spPr>
          <a:xfrm>
            <a:off x="1426210" y="426085"/>
            <a:ext cx="930592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l"/>
            <a:r>
              <a:rPr lang="en-US" altLang="zh-CN" sz="3200" b="1" ker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PC</a:t>
            </a:r>
            <a:r>
              <a:rPr lang="zh-CN" altLang="en-US" sz="3200" b="1" ker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访问方式</a:t>
            </a:r>
            <a:r>
              <a:rPr lang="en-US" altLang="zh-CN" sz="3200" b="1" ker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</a:t>
            </a:r>
            <a:r>
              <a:rPr lang="zh-CN" altLang="en-US" sz="3200" b="1" ker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图书馆</a:t>
            </a:r>
            <a:endParaRPr lang="zh-CN" altLang="en-US" sz="3200" b="1" ker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2118995" y="3843020"/>
            <a:ext cx="7919720" cy="6921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5866765" y="3754120"/>
            <a:ext cx="248920" cy="2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9823450" y="3754120"/>
            <a:ext cx="249555" cy="2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1986280" y="3754120"/>
            <a:ext cx="249555" cy="2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49910" y="2708275"/>
            <a:ext cx="4187317" cy="1184894"/>
            <a:chOff x="1888" y="4246"/>
            <a:chExt cx="4862" cy="1159"/>
          </a:xfrm>
        </p:grpSpPr>
        <p:sp>
          <p:nvSpPr>
            <p:cNvPr id="46" name="矩形 45"/>
            <p:cNvSpPr/>
            <p:nvPr/>
          </p:nvSpPr>
          <p:spPr>
            <a:xfrm>
              <a:off x="1888" y="4246"/>
              <a:ext cx="4862" cy="5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sym typeface="+mn-ea"/>
                </a:rPr>
                <a:t>南通科技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sym typeface="+mn-ea"/>
                </a:rPr>
                <a:t>职业学院图书馆首页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1977" y="4768"/>
              <a:ext cx="4134" cy="63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l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图书馆首页导航栏数字图书馆</a:t>
              </a: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→</a:t>
              </a: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试用资源</a:t>
              </a: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sym typeface="+mn-ea"/>
              </a:endParaRPr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42045" y="4098290"/>
            <a:ext cx="2412346" cy="18000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75" y="4189095"/>
            <a:ext cx="3453320" cy="1800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0445" y="1878965"/>
            <a:ext cx="2321406" cy="180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8602345" y="2503170"/>
            <a:ext cx="3668395" cy="1037590"/>
            <a:chOff x="7522905" y="3331677"/>
            <a:chExt cx="2842568" cy="1037443"/>
          </a:xfrm>
        </p:grpSpPr>
        <p:sp>
          <p:nvSpPr>
            <p:cNvPr id="62" name="矩形 61"/>
            <p:cNvSpPr/>
            <p:nvPr/>
          </p:nvSpPr>
          <p:spPr>
            <a:xfrm>
              <a:off x="7522905" y="3331677"/>
              <a:ext cx="2736285" cy="53395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智汇三农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9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大数据库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首页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7522905" y="3997698"/>
              <a:ext cx="2842568" cy="37142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</a:rPr>
                <a:t>进入智汇三农</a:t>
              </a:r>
              <a:r>
                <a:rPr lang="en-US" altLang="zh-CN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</a:rPr>
                <a:t>9</a:t>
              </a: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</a:rPr>
                <a:t>大数据库索引首页</a:t>
              </a: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4852035" y="5067300"/>
            <a:ext cx="3093719" cy="1280066"/>
            <a:chOff x="7959150" y="3291672"/>
            <a:chExt cx="3055813" cy="700362"/>
          </a:xfrm>
        </p:grpSpPr>
        <p:sp>
          <p:nvSpPr>
            <p:cNvPr id="68" name="矩形 67"/>
            <p:cNvSpPr/>
            <p:nvPr/>
          </p:nvSpPr>
          <p:spPr>
            <a:xfrm>
              <a:off x="7959150" y="3291672"/>
              <a:ext cx="3055813" cy="2921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公众号底部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“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农</a:t>
              </a:r>
              <a:r>
                <a:rPr lang="zh-CN" altLang="en-US" sz="2400">
                  <a:latin typeface="宋体" panose="02010600030101010101" pitchFamily="2" charset="-122"/>
                  <a:ea typeface="宋体" panose="02010600030101010101" pitchFamily="2" charset="-122"/>
                  <a:sym typeface="+mn-ea"/>
                </a:rPr>
                <a:t>·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知识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”</a:t>
              </a:r>
              <a:endPara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7959353" y="3635574"/>
              <a:ext cx="2422746" cy="35646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l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点击底部栏目中农</a:t>
              </a:r>
              <a:r>
                <a:rPr lang="zh-CN" altLang="en-US" sz="1600">
                  <a:latin typeface="宋体" panose="02010600030101010101" pitchFamily="2" charset="-122"/>
                  <a:ea typeface="宋体" panose="02010600030101010101" pitchFamily="2" charset="-122"/>
                  <a:sym typeface="+mn-ea"/>
                </a:rPr>
                <a:t>·</a:t>
              </a: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知识，点击</a:t>
              </a: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主题数据库</a:t>
              </a: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sym typeface="+mn-ea"/>
              </a:endParaRPr>
            </a:p>
          </p:txBody>
        </p:sp>
      </p:grpSp>
      <p:sp>
        <p:nvSpPr>
          <p:cNvPr id="70" name="任意多边形 69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71" name="任意多边形 70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文本框 72"/>
          <p:cNvSpPr txBox="1"/>
          <p:nvPr/>
        </p:nvSpPr>
        <p:spPr>
          <a:xfrm>
            <a:off x="1426210" y="426085"/>
            <a:ext cx="930592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l"/>
            <a:r>
              <a:rPr lang="zh-CN" altLang="en-US" sz="3200" b="1" ker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移动端访问方式</a:t>
            </a:r>
            <a:r>
              <a:rPr lang="en-US" altLang="zh-CN" sz="3200" b="1" ker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</a:t>
            </a:r>
            <a:r>
              <a:rPr lang="zh-CN" altLang="en-US" sz="3200" b="1" ker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微信公众号</a:t>
            </a:r>
            <a:endParaRPr lang="zh-CN" altLang="en-US" sz="3200" b="1" ker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 rot="900000">
            <a:off x="2125562" y="4370937"/>
            <a:ext cx="4320000" cy="6921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6263005" y="4851400"/>
            <a:ext cx="248920" cy="2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0322560" y="3731260"/>
            <a:ext cx="249555" cy="2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1997710" y="3731260"/>
            <a:ext cx="249555" cy="2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05790" y="2409190"/>
            <a:ext cx="4187317" cy="1184894"/>
            <a:chOff x="1888" y="4246"/>
            <a:chExt cx="4862" cy="1159"/>
          </a:xfrm>
        </p:grpSpPr>
        <p:sp>
          <p:nvSpPr>
            <p:cNvPr id="46" name="矩形 45"/>
            <p:cNvSpPr/>
            <p:nvPr/>
          </p:nvSpPr>
          <p:spPr>
            <a:xfrm>
              <a:off x="1888" y="4246"/>
              <a:ext cx="4862" cy="5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sym typeface="+mn-ea"/>
                </a:rPr>
                <a:t>关注智汇三农公众号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1977" y="4768"/>
              <a:ext cx="4134" cy="63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l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扫码关注，或者公众号搜索</a:t>
              </a:r>
              <a:r>
                <a:rPr lang="zh-CN" altLang="en-US" sz="16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中国农业出版社产品服务号</a:t>
              </a:r>
              <a:endPara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sym typeface="+mn-ea"/>
              </a:endParaRPr>
            </a:p>
          </p:txBody>
        </p:sp>
      </p:grpSp>
      <p:pic>
        <p:nvPicPr>
          <p:cNvPr id="7" name="图片 6" descr="qrcode_for_gh_982ee7cfad61_4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7255" y="4187190"/>
            <a:ext cx="2428240" cy="2428240"/>
          </a:xfrm>
          <a:prstGeom prst="rect">
            <a:avLst/>
          </a:prstGeom>
        </p:spPr>
      </p:pic>
      <p:pic>
        <p:nvPicPr>
          <p:cNvPr id="8" name="图片 7" descr="微信图片_201905131509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380" y="1473200"/>
            <a:ext cx="1725295" cy="3073400"/>
          </a:xfrm>
          <a:prstGeom prst="rect">
            <a:avLst/>
          </a:prstGeom>
        </p:spPr>
      </p:pic>
      <p:sp>
        <p:nvSpPr>
          <p:cNvPr id="12" name="Rectangle 10"/>
          <p:cNvSpPr>
            <a:spLocks noChangeArrowheads="1"/>
          </p:cNvSpPr>
          <p:nvPr/>
        </p:nvSpPr>
        <p:spPr bwMode="auto">
          <a:xfrm rot="20700000" flipH="1">
            <a:off x="6316562" y="4370937"/>
            <a:ext cx="4320000" cy="6921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pic>
        <p:nvPicPr>
          <p:cNvPr id="14" name="图片 13" descr="微信图片_201905131514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4095" y="4054475"/>
            <a:ext cx="1726050" cy="3074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721610" y="2709545"/>
            <a:ext cx="3046095" cy="2974340"/>
          </a:xfrm>
          <a:custGeom>
            <a:avLst/>
            <a:gdLst>
              <a:gd name="connsiteX0" fmla="*/ 4610100 w 4610100"/>
              <a:gd name="connsiteY0" fmla="*/ 2349500 h 4483100"/>
              <a:gd name="connsiteX1" fmla="*/ 2082800 w 4610100"/>
              <a:gd name="connsiteY1" fmla="*/ 4483100 h 4483100"/>
              <a:gd name="connsiteX2" fmla="*/ 0 w 4610100"/>
              <a:gd name="connsiteY2" fmla="*/ 2336800 h 4483100"/>
              <a:gd name="connsiteX3" fmla="*/ 2260600 w 4610100"/>
              <a:gd name="connsiteY3" fmla="*/ 0 h 4483100"/>
              <a:gd name="connsiteX4" fmla="*/ 4610100 w 4610100"/>
              <a:gd name="connsiteY4" fmla="*/ 2349500 h 4483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0100" h="4483100">
                <a:moveTo>
                  <a:pt x="4610100" y="2349500"/>
                </a:moveTo>
                <a:lnTo>
                  <a:pt x="2082800" y="4483100"/>
                </a:lnTo>
                <a:lnTo>
                  <a:pt x="0" y="2336800"/>
                </a:lnTo>
                <a:lnTo>
                  <a:pt x="2260600" y="0"/>
                </a:lnTo>
                <a:lnTo>
                  <a:pt x="4610100" y="234950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2" name="任意多边形 1"/>
          <p:cNvSpPr/>
          <p:nvPr/>
        </p:nvSpPr>
        <p:spPr>
          <a:xfrm rot="10800000" flipH="1">
            <a:off x="1939290" y="2076450"/>
            <a:ext cx="2446020" cy="2416810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197735" y="2621280"/>
            <a:ext cx="1714500" cy="10147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 </a:t>
            </a:r>
            <a:r>
              <a:rPr lang="en-US" altLang="zh-CN" sz="60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02</a:t>
            </a:r>
            <a:endParaRPr lang="zh-CN" altLang="en-US" sz="6000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2" name="TextBox 48"/>
          <p:cNvSpPr txBox="1"/>
          <p:nvPr/>
        </p:nvSpPr>
        <p:spPr>
          <a:xfrm>
            <a:off x="4761865" y="2451100"/>
            <a:ext cx="5272405" cy="745490"/>
          </a:xfrm>
          <a:prstGeom prst="rect">
            <a:avLst/>
          </a:prstGeom>
          <a:noFill/>
        </p:spPr>
        <p:txBody>
          <a:bodyPr wrap="square" lIns="68584" tIns="34291" rIns="68584" bIns="34291" rtlCol="0">
            <a:spAutoFit/>
          </a:bodyPr>
          <a:p>
            <a:pPr algn="l">
              <a:defRPr/>
            </a:pPr>
            <a:r>
              <a:rPr lang="zh-CN" altLang="en-US" sz="4400" b="1" ker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资源类型与学科</a:t>
            </a:r>
            <a:endParaRPr lang="zh-CN" altLang="en-US" sz="4400" b="1" ker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4853305" y="3235325"/>
            <a:ext cx="5358130" cy="9525"/>
          </a:xfrm>
          <a:prstGeom prst="line">
            <a:avLst/>
          </a:prstGeom>
          <a:ln w="15875">
            <a:solidFill>
              <a:srgbClr val="DE5000"/>
            </a:solidFill>
            <a:tailEnd type="diamond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6" name="文本框 9"/>
          <p:cNvSpPr txBox="1"/>
          <p:nvPr/>
        </p:nvSpPr>
        <p:spPr>
          <a:xfrm>
            <a:off x="4924425" y="3420745"/>
            <a:ext cx="5449570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1714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平台资源的构建与组成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924425" y="3830955"/>
            <a:ext cx="5287010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平台资源的学科分类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以条目数据库为例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9" name="矩形 3"/>
          <p:cNvSpPr/>
          <p:nvPr/>
        </p:nvSpPr>
        <p:spPr>
          <a:xfrm rot="2100000">
            <a:off x="6384925" y="5527040"/>
            <a:ext cx="1748155" cy="1026795"/>
          </a:xfrm>
          <a:custGeom>
            <a:avLst/>
            <a:gdLst>
              <a:gd name="connsiteX0" fmla="*/ 0 w 5930900"/>
              <a:gd name="connsiteY0" fmla="*/ 0 h 2316335"/>
              <a:gd name="connsiteX1" fmla="*/ 5930900 w 5930900"/>
              <a:gd name="connsiteY1" fmla="*/ 0 h 2316335"/>
              <a:gd name="connsiteX2" fmla="*/ 5930900 w 5930900"/>
              <a:gd name="connsiteY2" fmla="*/ 2316335 h 2316335"/>
              <a:gd name="connsiteX3" fmla="*/ 0 w 5930900"/>
              <a:gd name="connsiteY3" fmla="*/ 2316335 h 2316335"/>
              <a:gd name="connsiteX4" fmla="*/ 0 w 5930900"/>
              <a:gd name="connsiteY4" fmla="*/ 0 h 2316335"/>
              <a:gd name="connsiteX0-1" fmla="*/ 0 w 5930900"/>
              <a:gd name="connsiteY0-2" fmla="*/ 0 h 2316335"/>
              <a:gd name="connsiteX1-3" fmla="*/ 399455 w 5930900"/>
              <a:gd name="connsiteY1-4" fmla="*/ 3465 h 2316335"/>
              <a:gd name="connsiteX2-5" fmla="*/ 5930900 w 5930900"/>
              <a:gd name="connsiteY2-6" fmla="*/ 0 h 2316335"/>
              <a:gd name="connsiteX3-7" fmla="*/ 5930900 w 5930900"/>
              <a:gd name="connsiteY3-8" fmla="*/ 2316335 h 2316335"/>
              <a:gd name="connsiteX4-9" fmla="*/ 0 w 5930900"/>
              <a:gd name="connsiteY4-10" fmla="*/ 2316335 h 2316335"/>
              <a:gd name="connsiteX5" fmla="*/ 0 w 5930900"/>
              <a:gd name="connsiteY5" fmla="*/ 0 h 2316335"/>
              <a:gd name="connsiteX0-11" fmla="*/ 0 w 5930900"/>
              <a:gd name="connsiteY0-12" fmla="*/ 2316335 h 2316335"/>
              <a:gd name="connsiteX1-13" fmla="*/ 399455 w 5930900"/>
              <a:gd name="connsiteY1-14" fmla="*/ 3465 h 2316335"/>
              <a:gd name="connsiteX2-15" fmla="*/ 5930900 w 5930900"/>
              <a:gd name="connsiteY2-16" fmla="*/ 0 h 2316335"/>
              <a:gd name="connsiteX3-17" fmla="*/ 5930900 w 5930900"/>
              <a:gd name="connsiteY3-18" fmla="*/ 2316335 h 2316335"/>
              <a:gd name="connsiteX4-19" fmla="*/ 0 w 5930900"/>
              <a:gd name="connsiteY4-20" fmla="*/ 2316335 h 2316335"/>
              <a:gd name="connsiteX0-21" fmla="*/ 0 w 5930900"/>
              <a:gd name="connsiteY0-22" fmla="*/ 2316335 h 2316335"/>
              <a:gd name="connsiteX1-23" fmla="*/ 494039 w 5930900"/>
              <a:gd name="connsiteY1-24" fmla="*/ 23225 h 2316335"/>
              <a:gd name="connsiteX2-25" fmla="*/ 5930900 w 5930900"/>
              <a:gd name="connsiteY2-26" fmla="*/ 0 h 2316335"/>
              <a:gd name="connsiteX3-27" fmla="*/ 5930900 w 5930900"/>
              <a:gd name="connsiteY3-28" fmla="*/ 2316335 h 2316335"/>
              <a:gd name="connsiteX4-29" fmla="*/ 0 w 5930900"/>
              <a:gd name="connsiteY4-30" fmla="*/ 2316335 h 2316335"/>
              <a:gd name="connsiteX0-31" fmla="*/ 1 w 5736813"/>
              <a:gd name="connsiteY0-32" fmla="*/ 2316313 h 2316335"/>
              <a:gd name="connsiteX1-33" fmla="*/ 299952 w 5736813"/>
              <a:gd name="connsiteY1-34" fmla="*/ 23225 h 2316335"/>
              <a:gd name="connsiteX2-35" fmla="*/ 5736813 w 5736813"/>
              <a:gd name="connsiteY2-36" fmla="*/ 0 h 2316335"/>
              <a:gd name="connsiteX3-37" fmla="*/ 5736813 w 5736813"/>
              <a:gd name="connsiteY3-38" fmla="*/ 2316335 h 2316335"/>
              <a:gd name="connsiteX4-39" fmla="*/ 1 w 5736813"/>
              <a:gd name="connsiteY4-40" fmla="*/ 2316313 h 231633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736813" h="2316335">
                <a:moveTo>
                  <a:pt x="1" y="2316313"/>
                </a:moveTo>
                <a:lnTo>
                  <a:pt x="299952" y="23225"/>
                </a:lnTo>
                <a:lnTo>
                  <a:pt x="5736813" y="0"/>
                </a:lnTo>
                <a:lnTo>
                  <a:pt x="5736813" y="2316335"/>
                </a:lnTo>
                <a:lnTo>
                  <a:pt x="1" y="2316313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tx1">
                  <a:alpha val="30000"/>
                </a:schemeClr>
              </a:gs>
            </a:gsLst>
            <a:lin ang="1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3" name="矩形 3"/>
          <p:cNvSpPr/>
          <p:nvPr/>
        </p:nvSpPr>
        <p:spPr>
          <a:xfrm rot="2100000">
            <a:off x="6251575" y="1932305"/>
            <a:ext cx="1702435" cy="1050290"/>
          </a:xfrm>
          <a:custGeom>
            <a:avLst/>
            <a:gdLst>
              <a:gd name="connsiteX0" fmla="*/ 0 w 5930900"/>
              <a:gd name="connsiteY0" fmla="*/ 0 h 2316335"/>
              <a:gd name="connsiteX1" fmla="*/ 5930900 w 5930900"/>
              <a:gd name="connsiteY1" fmla="*/ 0 h 2316335"/>
              <a:gd name="connsiteX2" fmla="*/ 5930900 w 5930900"/>
              <a:gd name="connsiteY2" fmla="*/ 2316335 h 2316335"/>
              <a:gd name="connsiteX3" fmla="*/ 0 w 5930900"/>
              <a:gd name="connsiteY3" fmla="*/ 2316335 h 2316335"/>
              <a:gd name="connsiteX4" fmla="*/ 0 w 5930900"/>
              <a:gd name="connsiteY4" fmla="*/ 0 h 2316335"/>
              <a:gd name="connsiteX0-1" fmla="*/ 0 w 5930900"/>
              <a:gd name="connsiteY0-2" fmla="*/ 0 h 2316335"/>
              <a:gd name="connsiteX1-3" fmla="*/ 399455 w 5930900"/>
              <a:gd name="connsiteY1-4" fmla="*/ 3465 h 2316335"/>
              <a:gd name="connsiteX2-5" fmla="*/ 5930900 w 5930900"/>
              <a:gd name="connsiteY2-6" fmla="*/ 0 h 2316335"/>
              <a:gd name="connsiteX3-7" fmla="*/ 5930900 w 5930900"/>
              <a:gd name="connsiteY3-8" fmla="*/ 2316335 h 2316335"/>
              <a:gd name="connsiteX4-9" fmla="*/ 0 w 5930900"/>
              <a:gd name="connsiteY4-10" fmla="*/ 2316335 h 2316335"/>
              <a:gd name="connsiteX5" fmla="*/ 0 w 5930900"/>
              <a:gd name="connsiteY5" fmla="*/ 0 h 2316335"/>
              <a:gd name="connsiteX0-11" fmla="*/ 0 w 5930900"/>
              <a:gd name="connsiteY0-12" fmla="*/ 2316335 h 2316335"/>
              <a:gd name="connsiteX1-13" fmla="*/ 399455 w 5930900"/>
              <a:gd name="connsiteY1-14" fmla="*/ 3465 h 2316335"/>
              <a:gd name="connsiteX2-15" fmla="*/ 5930900 w 5930900"/>
              <a:gd name="connsiteY2-16" fmla="*/ 0 h 2316335"/>
              <a:gd name="connsiteX3-17" fmla="*/ 5930900 w 5930900"/>
              <a:gd name="connsiteY3-18" fmla="*/ 2316335 h 2316335"/>
              <a:gd name="connsiteX4-19" fmla="*/ 0 w 5930900"/>
              <a:gd name="connsiteY4-20" fmla="*/ 2316335 h 2316335"/>
              <a:gd name="connsiteX0-21" fmla="*/ 0 w 5930900"/>
              <a:gd name="connsiteY0-22" fmla="*/ 2316335 h 2316335"/>
              <a:gd name="connsiteX1-23" fmla="*/ 494039 w 5930900"/>
              <a:gd name="connsiteY1-24" fmla="*/ 23225 h 2316335"/>
              <a:gd name="connsiteX2-25" fmla="*/ 5930900 w 5930900"/>
              <a:gd name="connsiteY2-26" fmla="*/ 0 h 2316335"/>
              <a:gd name="connsiteX3-27" fmla="*/ 5930900 w 5930900"/>
              <a:gd name="connsiteY3-28" fmla="*/ 2316335 h 2316335"/>
              <a:gd name="connsiteX4-29" fmla="*/ 0 w 5930900"/>
              <a:gd name="connsiteY4-30" fmla="*/ 2316335 h 2316335"/>
              <a:gd name="connsiteX0-31" fmla="*/ 1 w 5736813"/>
              <a:gd name="connsiteY0-32" fmla="*/ 2316313 h 2316335"/>
              <a:gd name="connsiteX1-33" fmla="*/ 299952 w 5736813"/>
              <a:gd name="connsiteY1-34" fmla="*/ 23225 h 2316335"/>
              <a:gd name="connsiteX2-35" fmla="*/ 5736813 w 5736813"/>
              <a:gd name="connsiteY2-36" fmla="*/ 0 h 2316335"/>
              <a:gd name="connsiteX3-37" fmla="*/ 5736813 w 5736813"/>
              <a:gd name="connsiteY3-38" fmla="*/ 2316335 h 2316335"/>
              <a:gd name="connsiteX4-39" fmla="*/ 1 w 5736813"/>
              <a:gd name="connsiteY4-40" fmla="*/ 2316313 h 231633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736813" h="2316335">
                <a:moveTo>
                  <a:pt x="1" y="2316313"/>
                </a:moveTo>
                <a:lnTo>
                  <a:pt x="299952" y="23225"/>
                </a:lnTo>
                <a:lnTo>
                  <a:pt x="5736813" y="0"/>
                </a:lnTo>
                <a:lnTo>
                  <a:pt x="5736813" y="2316335"/>
                </a:lnTo>
                <a:lnTo>
                  <a:pt x="1" y="2316313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tx1">
                  <a:alpha val="30000"/>
                </a:schemeClr>
              </a:gs>
            </a:gsLst>
            <a:lin ang="1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5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846148" y="3918439"/>
            <a:ext cx="1067284" cy="144434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V="1">
            <a:off x="846840" y="2362789"/>
            <a:ext cx="1159760" cy="154039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V="1">
            <a:off x="983800" y="3903183"/>
            <a:ext cx="2575596" cy="3051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8" name="组合 67"/>
          <p:cNvGrpSpPr/>
          <p:nvPr/>
        </p:nvGrpSpPr>
        <p:grpSpPr>
          <a:xfrm>
            <a:off x="375285" y="3368675"/>
            <a:ext cx="1982895" cy="1438571"/>
            <a:chOff x="6621202" y="2075543"/>
            <a:chExt cx="2314726" cy="1679052"/>
          </a:xfrm>
        </p:grpSpPr>
        <p:sp>
          <p:nvSpPr>
            <p:cNvPr id="69" name="矩形 3"/>
            <p:cNvSpPr/>
            <p:nvPr/>
          </p:nvSpPr>
          <p:spPr>
            <a:xfrm rot="2100000">
              <a:off x="6944687" y="2585422"/>
              <a:ext cx="1991241" cy="1169173"/>
            </a:xfrm>
            <a:custGeom>
              <a:avLst/>
              <a:gdLst>
                <a:gd name="connsiteX0" fmla="*/ 0 w 5930900"/>
                <a:gd name="connsiteY0" fmla="*/ 0 h 2316335"/>
                <a:gd name="connsiteX1" fmla="*/ 5930900 w 5930900"/>
                <a:gd name="connsiteY1" fmla="*/ 0 h 2316335"/>
                <a:gd name="connsiteX2" fmla="*/ 5930900 w 5930900"/>
                <a:gd name="connsiteY2" fmla="*/ 2316335 h 2316335"/>
                <a:gd name="connsiteX3" fmla="*/ 0 w 5930900"/>
                <a:gd name="connsiteY3" fmla="*/ 2316335 h 2316335"/>
                <a:gd name="connsiteX4" fmla="*/ 0 w 5930900"/>
                <a:gd name="connsiteY4" fmla="*/ 0 h 2316335"/>
                <a:gd name="connsiteX0-1" fmla="*/ 0 w 5930900"/>
                <a:gd name="connsiteY0-2" fmla="*/ 0 h 2316335"/>
                <a:gd name="connsiteX1-3" fmla="*/ 399455 w 5930900"/>
                <a:gd name="connsiteY1-4" fmla="*/ 3465 h 2316335"/>
                <a:gd name="connsiteX2-5" fmla="*/ 5930900 w 5930900"/>
                <a:gd name="connsiteY2-6" fmla="*/ 0 h 2316335"/>
                <a:gd name="connsiteX3-7" fmla="*/ 5930900 w 5930900"/>
                <a:gd name="connsiteY3-8" fmla="*/ 2316335 h 2316335"/>
                <a:gd name="connsiteX4-9" fmla="*/ 0 w 5930900"/>
                <a:gd name="connsiteY4-10" fmla="*/ 2316335 h 2316335"/>
                <a:gd name="connsiteX5" fmla="*/ 0 w 5930900"/>
                <a:gd name="connsiteY5" fmla="*/ 0 h 2316335"/>
                <a:gd name="connsiteX0-11" fmla="*/ 0 w 5930900"/>
                <a:gd name="connsiteY0-12" fmla="*/ 2316335 h 2316335"/>
                <a:gd name="connsiteX1-13" fmla="*/ 399455 w 5930900"/>
                <a:gd name="connsiteY1-14" fmla="*/ 3465 h 2316335"/>
                <a:gd name="connsiteX2-15" fmla="*/ 5930900 w 5930900"/>
                <a:gd name="connsiteY2-16" fmla="*/ 0 h 2316335"/>
                <a:gd name="connsiteX3-17" fmla="*/ 5930900 w 5930900"/>
                <a:gd name="connsiteY3-18" fmla="*/ 2316335 h 2316335"/>
                <a:gd name="connsiteX4-19" fmla="*/ 0 w 5930900"/>
                <a:gd name="connsiteY4-20" fmla="*/ 2316335 h 2316335"/>
                <a:gd name="connsiteX0-21" fmla="*/ 0 w 5930900"/>
                <a:gd name="connsiteY0-22" fmla="*/ 2316335 h 2316335"/>
                <a:gd name="connsiteX1-23" fmla="*/ 494039 w 5930900"/>
                <a:gd name="connsiteY1-24" fmla="*/ 23225 h 2316335"/>
                <a:gd name="connsiteX2-25" fmla="*/ 5930900 w 5930900"/>
                <a:gd name="connsiteY2-26" fmla="*/ 0 h 2316335"/>
                <a:gd name="connsiteX3-27" fmla="*/ 5930900 w 5930900"/>
                <a:gd name="connsiteY3-28" fmla="*/ 2316335 h 2316335"/>
                <a:gd name="connsiteX4-29" fmla="*/ 0 w 5930900"/>
                <a:gd name="connsiteY4-30" fmla="*/ 2316335 h 2316335"/>
                <a:gd name="connsiteX0-31" fmla="*/ 1 w 5736813"/>
                <a:gd name="connsiteY0-32" fmla="*/ 2316313 h 2316335"/>
                <a:gd name="connsiteX1-33" fmla="*/ 299952 w 5736813"/>
                <a:gd name="connsiteY1-34" fmla="*/ 23225 h 2316335"/>
                <a:gd name="connsiteX2-35" fmla="*/ 5736813 w 5736813"/>
                <a:gd name="connsiteY2-36" fmla="*/ 0 h 2316335"/>
                <a:gd name="connsiteX3-37" fmla="*/ 5736813 w 5736813"/>
                <a:gd name="connsiteY3-38" fmla="*/ 2316335 h 2316335"/>
                <a:gd name="connsiteX4-39" fmla="*/ 1 w 5736813"/>
                <a:gd name="connsiteY4-40" fmla="*/ 2316313 h 231633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5736813" h="2316335">
                  <a:moveTo>
                    <a:pt x="1" y="2316313"/>
                  </a:moveTo>
                  <a:lnTo>
                    <a:pt x="299952" y="23225"/>
                  </a:lnTo>
                  <a:lnTo>
                    <a:pt x="5736813" y="0"/>
                  </a:lnTo>
                  <a:lnTo>
                    <a:pt x="5736813" y="2316335"/>
                  </a:lnTo>
                  <a:lnTo>
                    <a:pt x="1" y="2316313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0">
                  <a:schemeClr val="tx1">
                    <a:alpha val="30000"/>
                  </a:schemeClr>
                </a:gs>
              </a:gsLst>
              <a:lin ang="1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70" name="组合 69"/>
            <p:cNvGrpSpPr/>
            <p:nvPr/>
          </p:nvGrpSpPr>
          <p:grpSpPr>
            <a:xfrm>
              <a:off x="6621202" y="2075543"/>
              <a:ext cx="1190041" cy="1190039"/>
              <a:chOff x="5663488" y="1758240"/>
              <a:chExt cx="1874676" cy="1874672"/>
            </a:xfrm>
          </p:grpSpPr>
          <p:sp>
            <p:nvSpPr>
              <p:cNvPr id="71" name="圆角矩形 7"/>
              <p:cNvSpPr/>
              <p:nvPr/>
            </p:nvSpPr>
            <p:spPr>
              <a:xfrm>
                <a:off x="5663488" y="1758240"/>
                <a:ext cx="1874676" cy="187467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2" name="椭圆 71"/>
              <p:cNvSpPr>
                <a:spLocks noChangeAspect="1"/>
              </p:cNvSpPr>
              <p:nvPr/>
            </p:nvSpPr>
            <p:spPr>
              <a:xfrm>
                <a:off x="5728832" y="1842295"/>
                <a:ext cx="1707683" cy="1707685"/>
              </a:xfrm>
              <a:prstGeom prst="ellipse">
                <a:avLst/>
              </a:prstGeom>
              <a:solidFill>
                <a:schemeClr val="accent1"/>
              </a:solidFill>
              <a:ln w="762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DFPYeaSong-B5" panose="02020800000000000000" pitchFamily="18" charset="-120"/>
                  <a:ea typeface="DFPYeaSong-B5" panose="02020800000000000000" pitchFamily="18" charset="-120"/>
                  <a:cs typeface="+mn-cs"/>
                </a:endParaRPr>
              </a:p>
            </p:txBody>
          </p:sp>
        </p:grpSp>
      </p:grpSp>
      <p:cxnSp>
        <p:nvCxnSpPr>
          <p:cNvPr id="58" name="直接连接符 57"/>
          <p:cNvCxnSpPr>
            <a:stCxn id="16" idx="5"/>
          </p:cNvCxnSpPr>
          <p:nvPr/>
        </p:nvCxnSpPr>
        <p:spPr>
          <a:xfrm>
            <a:off x="2787368" y="2394420"/>
            <a:ext cx="895829" cy="930359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 flipV="1">
            <a:off x="5367515" y="4559300"/>
            <a:ext cx="802929" cy="80348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>
            <a:grpSpLocks noChangeAspect="1"/>
          </p:cNvGrpSpPr>
          <p:nvPr/>
        </p:nvGrpSpPr>
        <p:grpSpPr>
          <a:xfrm rot="16200000" flipH="1">
            <a:off x="3518041" y="3005892"/>
            <a:ext cx="2013143" cy="2013136"/>
            <a:chOff x="3815003" y="3087488"/>
            <a:chExt cx="2237712" cy="2237713"/>
          </a:xfrm>
        </p:grpSpPr>
        <p:sp>
          <p:nvSpPr>
            <p:cNvPr id="10" name="椭圆 9"/>
            <p:cNvSpPr/>
            <p:nvPr/>
          </p:nvSpPr>
          <p:spPr>
            <a:xfrm>
              <a:off x="3993415" y="3271064"/>
              <a:ext cx="1872208" cy="1872208"/>
            </a:xfrm>
            <a:prstGeom prst="ellipse">
              <a:avLst/>
            </a:prstGeom>
            <a:solidFill>
              <a:srgbClr val="DE5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2400"/>
            </a:p>
          </p:txBody>
        </p:sp>
        <p:sp>
          <p:nvSpPr>
            <p:cNvPr id="12" name="椭圆 4"/>
            <p:cNvSpPr/>
            <p:nvPr/>
          </p:nvSpPr>
          <p:spPr>
            <a:xfrm>
              <a:off x="3815003" y="3087488"/>
              <a:ext cx="2237712" cy="2237713"/>
            </a:xfrm>
            <a:custGeom>
              <a:avLst/>
              <a:gdLst/>
              <a:ahLst/>
              <a:cxnLst/>
              <a:rect l="l" t="t" r="r" b="b"/>
              <a:pathLst>
                <a:path w="2473262" h="2473262">
                  <a:moveTo>
                    <a:pt x="1236631" y="235688"/>
                  </a:moveTo>
                  <a:cubicBezTo>
                    <a:pt x="683825" y="235688"/>
                    <a:pt x="235688" y="683825"/>
                    <a:pt x="235688" y="1236631"/>
                  </a:cubicBezTo>
                  <a:cubicBezTo>
                    <a:pt x="235688" y="1789437"/>
                    <a:pt x="683825" y="2237574"/>
                    <a:pt x="1236631" y="2237574"/>
                  </a:cubicBezTo>
                  <a:cubicBezTo>
                    <a:pt x="1789437" y="2237574"/>
                    <a:pt x="2237574" y="1789437"/>
                    <a:pt x="2237574" y="1236631"/>
                  </a:cubicBezTo>
                  <a:cubicBezTo>
                    <a:pt x="2237574" y="683825"/>
                    <a:pt x="1789437" y="235688"/>
                    <a:pt x="1236631" y="235688"/>
                  </a:cubicBezTo>
                  <a:close/>
                  <a:moveTo>
                    <a:pt x="1236631" y="0"/>
                  </a:moveTo>
                  <a:cubicBezTo>
                    <a:pt x="1919603" y="0"/>
                    <a:pt x="2473262" y="553659"/>
                    <a:pt x="2473262" y="1236631"/>
                  </a:cubicBezTo>
                  <a:cubicBezTo>
                    <a:pt x="2473262" y="1919603"/>
                    <a:pt x="1919603" y="2473262"/>
                    <a:pt x="1236631" y="2473262"/>
                  </a:cubicBezTo>
                  <a:cubicBezTo>
                    <a:pt x="553659" y="2473262"/>
                    <a:pt x="0" y="1919603"/>
                    <a:pt x="0" y="1236631"/>
                  </a:cubicBezTo>
                  <a:cubicBezTo>
                    <a:pt x="0" y="553659"/>
                    <a:pt x="553659" y="0"/>
                    <a:pt x="1236631" y="0"/>
                  </a:cubicBezTo>
                  <a:close/>
                </a:path>
              </a:pathLst>
            </a:custGeom>
            <a:solidFill>
              <a:srgbClr val="D9B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2400"/>
            </a:p>
          </p:txBody>
        </p:sp>
      </p:grpSp>
      <p:sp>
        <p:nvSpPr>
          <p:cNvPr id="17" name="椭圆 16"/>
          <p:cNvSpPr>
            <a:spLocks noChangeAspect="1"/>
          </p:cNvSpPr>
          <p:nvPr/>
        </p:nvSpPr>
        <p:spPr>
          <a:xfrm>
            <a:off x="6036555" y="4944013"/>
            <a:ext cx="1138620" cy="1156563"/>
          </a:xfrm>
          <a:prstGeom prst="ellipse">
            <a:avLst/>
          </a:prstGeom>
          <a:solidFill>
            <a:srgbClr val="D9B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9698" tIns="74848" rIns="149698" bIns="74848" rtlCol="0" anchor="ctr"/>
          <a:p>
            <a:pPr algn="ctr"/>
            <a:endParaRPr lang="zh-CN" altLang="en-US" sz="2400"/>
          </a:p>
        </p:txBody>
      </p:sp>
      <p:grpSp>
        <p:nvGrpSpPr>
          <p:cNvPr id="80" name="组合 79"/>
          <p:cNvGrpSpPr/>
          <p:nvPr/>
        </p:nvGrpSpPr>
        <p:grpSpPr>
          <a:xfrm>
            <a:off x="1836267" y="1596404"/>
            <a:ext cx="2032000" cy="1487300"/>
            <a:chOff x="6621202" y="2075543"/>
            <a:chExt cx="2314726" cy="1679052"/>
          </a:xfrm>
        </p:grpSpPr>
        <p:sp>
          <p:nvSpPr>
            <p:cNvPr id="81" name="矩形 3"/>
            <p:cNvSpPr/>
            <p:nvPr/>
          </p:nvSpPr>
          <p:spPr>
            <a:xfrm rot="2100000">
              <a:off x="6944687" y="2585422"/>
              <a:ext cx="1991241" cy="1169173"/>
            </a:xfrm>
            <a:custGeom>
              <a:avLst/>
              <a:gdLst>
                <a:gd name="connsiteX0" fmla="*/ 0 w 5930900"/>
                <a:gd name="connsiteY0" fmla="*/ 0 h 2316335"/>
                <a:gd name="connsiteX1" fmla="*/ 5930900 w 5930900"/>
                <a:gd name="connsiteY1" fmla="*/ 0 h 2316335"/>
                <a:gd name="connsiteX2" fmla="*/ 5930900 w 5930900"/>
                <a:gd name="connsiteY2" fmla="*/ 2316335 h 2316335"/>
                <a:gd name="connsiteX3" fmla="*/ 0 w 5930900"/>
                <a:gd name="connsiteY3" fmla="*/ 2316335 h 2316335"/>
                <a:gd name="connsiteX4" fmla="*/ 0 w 5930900"/>
                <a:gd name="connsiteY4" fmla="*/ 0 h 2316335"/>
                <a:gd name="connsiteX0-1" fmla="*/ 0 w 5930900"/>
                <a:gd name="connsiteY0-2" fmla="*/ 0 h 2316335"/>
                <a:gd name="connsiteX1-3" fmla="*/ 399455 w 5930900"/>
                <a:gd name="connsiteY1-4" fmla="*/ 3465 h 2316335"/>
                <a:gd name="connsiteX2-5" fmla="*/ 5930900 w 5930900"/>
                <a:gd name="connsiteY2-6" fmla="*/ 0 h 2316335"/>
                <a:gd name="connsiteX3-7" fmla="*/ 5930900 w 5930900"/>
                <a:gd name="connsiteY3-8" fmla="*/ 2316335 h 2316335"/>
                <a:gd name="connsiteX4-9" fmla="*/ 0 w 5930900"/>
                <a:gd name="connsiteY4-10" fmla="*/ 2316335 h 2316335"/>
                <a:gd name="connsiteX5" fmla="*/ 0 w 5930900"/>
                <a:gd name="connsiteY5" fmla="*/ 0 h 2316335"/>
                <a:gd name="connsiteX0-11" fmla="*/ 0 w 5930900"/>
                <a:gd name="connsiteY0-12" fmla="*/ 2316335 h 2316335"/>
                <a:gd name="connsiteX1-13" fmla="*/ 399455 w 5930900"/>
                <a:gd name="connsiteY1-14" fmla="*/ 3465 h 2316335"/>
                <a:gd name="connsiteX2-15" fmla="*/ 5930900 w 5930900"/>
                <a:gd name="connsiteY2-16" fmla="*/ 0 h 2316335"/>
                <a:gd name="connsiteX3-17" fmla="*/ 5930900 w 5930900"/>
                <a:gd name="connsiteY3-18" fmla="*/ 2316335 h 2316335"/>
                <a:gd name="connsiteX4-19" fmla="*/ 0 w 5930900"/>
                <a:gd name="connsiteY4-20" fmla="*/ 2316335 h 2316335"/>
                <a:gd name="connsiteX0-21" fmla="*/ 0 w 5930900"/>
                <a:gd name="connsiteY0-22" fmla="*/ 2316335 h 2316335"/>
                <a:gd name="connsiteX1-23" fmla="*/ 494039 w 5930900"/>
                <a:gd name="connsiteY1-24" fmla="*/ 23225 h 2316335"/>
                <a:gd name="connsiteX2-25" fmla="*/ 5930900 w 5930900"/>
                <a:gd name="connsiteY2-26" fmla="*/ 0 h 2316335"/>
                <a:gd name="connsiteX3-27" fmla="*/ 5930900 w 5930900"/>
                <a:gd name="connsiteY3-28" fmla="*/ 2316335 h 2316335"/>
                <a:gd name="connsiteX4-29" fmla="*/ 0 w 5930900"/>
                <a:gd name="connsiteY4-30" fmla="*/ 2316335 h 2316335"/>
                <a:gd name="connsiteX0-31" fmla="*/ 1 w 5736813"/>
                <a:gd name="connsiteY0-32" fmla="*/ 2316313 h 2316335"/>
                <a:gd name="connsiteX1-33" fmla="*/ 299952 w 5736813"/>
                <a:gd name="connsiteY1-34" fmla="*/ 23225 h 2316335"/>
                <a:gd name="connsiteX2-35" fmla="*/ 5736813 w 5736813"/>
                <a:gd name="connsiteY2-36" fmla="*/ 0 h 2316335"/>
                <a:gd name="connsiteX3-37" fmla="*/ 5736813 w 5736813"/>
                <a:gd name="connsiteY3-38" fmla="*/ 2316335 h 2316335"/>
                <a:gd name="connsiteX4-39" fmla="*/ 1 w 5736813"/>
                <a:gd name="connsiteY4-40" fmla="*/ 2316313 h 231633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5736813" h="2316335">
                  <a:moveTo>
                    <a:pt x="1" y="2316313"/>
                  </a:moveTo>
                  <a:lnTo>
                    <a:pt x="299952" y="23225"/>
                  </a:lnTo>
                  <a:lnTo>
                    <a:pt x="5736813" y="0"/>
                  </a:lnTo>
                  <a:lnTo>
                    <a:pt x="5736813" y="2316335"/>
                  </a:lnTo>
                  <a:lnTo>
                    <a:pt x="1" y="2316313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0">
                  <a:schemeClr val="tx1">
                    <a:alpha val="30000"/>
                  </a:schemeClr>
                </a:gs>
              </a:gsLst>
              <a:lin ang="1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82" name="组合 81"/>
            <p:cNvGrpSpPr/>
            <p:nvPr/>
          </p:nvGrpSpPr>
          <p:grpSpPr>
            <a:xfrm>
              <a:off x="6621202" y="2075543"/>
              <a:ext cx="1190041" cy="1190039"/>
              <a:chOff x="5663488" y="1758240"/>
              <a:chExt cx="1874676" cy="1874672"/>
            </a:xfrm>
          </p:grpSpPr>
          <p:sp>
            <p:nvSpPr>
              <p:cNvPr id="83" name="圆角矩形 7"/>
              <p:cNvSpPr/>
              <p:nvPr/>
            </p:nvSpPr>
            <p:spPr>
              <a:xfrm>
                <a:off x="5663488" y="1758240"/>
                <a:ext cx="1874676" cy="187467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84" name="椭圆 83"/>
              <p:cNvSpPr/>
              <p:nvPr/>
            </p:nvSpPr>
            <p:spPr>
              <a:xfrm>
                <a:off x="5928512" y="2023262"/>
                <a:ext cx="1344632" cy="1344632"/>
              </a:xfrm>
              <a:prstGeom prst="ellipse">
                <a:avLst/>
              </a:prstGeom>
              <a:solidFill>
                <a:schemeClr val="accent1"/>
              </a:solidFill>
              <a:ln w="762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DFPYeaSong-B5" panose="02020800000000000000" pitchFamily="18" charset="-120"/>
                  <a:ea typeface="DFPYeaSong-B5" panose="02020800000000000000" pitchFamily="18" charset="-120"/>
                  <a:cs typeface="+mn-cs"/>
                </a:endParaRPr>
              </a:p>
            </p:txBody>
          </p:sp>
        </p:grpSp>
      </p:grpSp>
      <p:sp>
        <p:nvSpPr>
          <p:cNvPr id="20" name="TextBox 37"/>
          <p:cNvSpPr txBox="1"/>
          <p:nvPr/>
        </p:nvSpPr>
        <p:spPr>
          <a:xfrm>
            <a:off x="1764060" y="1884708"/>
            <a:ext cx="1187925" cy="477520"/>
          </a:xfrm>
          <a:prstGeom prst="rect">
            <a:avLst/>
          </a:prstGeom>
          <a:noFill/>
        </p:spPr>
        <p:txBody>
          <a:bodyPr wrap="square" lIns="149698" tIns="74848" rIns="149698" bIns="74848" rtlCol="0">
            <a:spAutoFit/>
          </a:bodyPr>
          <a:p>
            <a:pPr algn="ctr"/>
            <a:r>
              <a: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条目</a:t>
            </a:r>
            <a:endParaRPr lang="zh-CN" altLang="en-US" sz="213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38"/>
          <p:cNvSpPr txBox="1"/>
          <p:nvPr/>
        </p:nvSpPr>
        <p:spPr>
          <a:xfrm>
            <a:off x="6036555" y="5118420"/>
            <a:ext cx="1187925" cy="806450"/>
          </a:xfrm>
          <a:prstGeom prst="rect">
            <a:avLst/>
          </a:prstGeom>
          <a:noFill/>
        </p:spPr>
        <p:txBody>
          <a:bodyPr wrap="square" lIns="149698" tIns="74848" rIns="149698" bIns="74848" rtlCol="0">
            <a:spAutoFit/>
          </a:bodyPr>
          <a:p>
            <a:pPr algn="ctr"/>
            <a:r>
              <a: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视频</a:t>
            </a:r>
            <a:endParaRPr lang="en-US" altLang="zh-CN" sz="213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动画</a:t>
            </a:r>
            <a:endParaRPr lang="zh-CN" altLang="en-US" sz="213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942415" y="1398008"/>
            <a:ext cx="1138620" cy="1156563"/>
          </a:xfrm>
          <a:prstGeom prst="ellipse">
            <a:avLst/>
          </a:prstGeom>
          <a:solidFill>
            <a:srgbClr val="D9B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9698" tIns="74848" rIns="149698" bIns="74848" rtlCol="0" anchor="ctr"/>
          <a:p>
            <a:pPr algn="ctr"/>
            <a:endParaRPr lang="zh-CN" altLang="en-US" sz="2400"/>
          </a:p>
        </p:txBody>
      </p:sp>
      <p:sp>
        <p:nvSpPr>
          <p:cNvPr id="22" name="TextBox 39"/>
          <p:cNvSpPr txBox="1"/>
          <p:nvPr/>
        </p:nvSpPr>
        <p:spPr>
          <a:xfrm>
            <a:off x="6036555" y="1784508"/>
            <a:ext cx="950340" cy="477520"/>
          </a:xfrm>
          <a:prstGeom prst="rect">
            <a:avLst/>
          </a:prstGeom>
          <a:noFill/>
        </p:spPr>
        <p:txBody>
          <a:bodyPr wrap="square" lIns="149698" tIns="74848" rIns="149698" bIns="74848" rtlCol="0">
            <a:spAutoFit/>
          </a:bodyPr>
          <a:p>
            <a:pPr algn="ctr"/>
            <a:r>
              <a: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专利</a:t>
            </a:r>
            <a:endParaRPr lang="zh-CN" altLang="en-US" sz="213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4" name="直接连接符 53"/>
          <p:cNvCxnSpPr/>
          <p:nvPr/>
        </p:nvCxnSpPr>
        <p:spPr>
          <a:xfrm flipH="1">
            <a:off x="5173061" y="2152348"/>
            <a:ext cx="863495" cy="1064219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965433" y="4591473"/>
            <a:ext cx="782603" cy="7752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 noChangeAspect="1"/>
          </p:cNvGrpSpPr>
          <p:nvPr/>
        </p:nvGrpSpPr>
        <p:grpSpPr>
          <a:xfrm>
            <a:off x="1685772" y="4808234"/>
            <a:ext cx="2617660" cy="1899269"/>
            <a:chOff x="6621202" y="2075543"/>
            <a:chExt cx="2314726" cy="1679052"/>
          </a:xfrm>
        </p:grpSpPr>
        <p:sp>
          <p:nvSpPr>
            <p:cNvPr id="75" name="矩形 3"/>
            <p:cNvSpPr/>
            <p:nvPr/>
          </p:nvSpPr>
          <p:spPr>
            <a:xfrm rot="2100000">
              <a:off x="6944687" y="2585422"/>
              <a:ext cx="1991241" cy="1169173"/>
            </a:xfrm>
            <a:custGeom>
              <a:avLst/>
              <a:gdLst>
                <a:gd name="connsiteX0" fmla="*/ 0 w 5930900"/>
                <a:gd name="connsiteY0" fmla="*/ 0 h 2316335"/>
                <a:gd name="connsiteX1" fmla="*/ 5930900 w 5930900"/>
                <a:gd name="connsiteY1" fmla="*/ 0 h 2316335"/>
                <a:gd name="connsiteX2" fmla="*/ 5930900 w 5930900"/>
                <a:gd name="connsiteY2" fmla="*/ 2316335 h 2316335"/>
                <a:gd name="connsiteX3" fmla="*/ 0 w 5930900"/>
                <a:gd name="connsiteY3" fmla="*/ 2316335 h 2316335"/>
                <a:gd name="connsiteX4" fmla="*/ 0 w 5930900"/>
                <a:gd name="connsiteY4" fmla="*/ 0 h 2316335"/>
                <a:gd name="connsiteX0-1" fmla="*/ 0 w 5930900"/>
                <a:gd name="connsiteY0-2" fmla="*/ 0 h 2316335"/>
                <a:gd name="connsiteX1-3" fmla="*/ 399455 w 5930900"/>
                <a:gd name="connsiteY1-4" fmla="*/ 3465 h 2316335"/>
                <a:gd name="connsiteX2-5" fmla="*/ 5930900 w 5930900"/>
                <a:gd name="connsiteY2-6" fmla="*/ 0 h 2316335"/>
                <a:gd name="connsiteX3-7" fmla="*/ 5930900 w 5930900"/>
                <a:gd name="connsiteY3-8" fmla="*/ 2316335 h 2316335"/>
                <a:gd name="connsiteX4-9" fmla="*/ 0 w 5930900"/>
                <a:gd name="connsiteY4-10" fmla="*/ 2316335 h 2316335"/>
                <a:gd name="connsiteX5" fmla="*/ 0 w 5930900"/>
                <a:gd name="connsiteY5" fmla="*/ 0 h 2316335"/>
                <a:gd name="connsiteX0-11" fmla="*/ 0 w 5930900"/>
                <a:gd name="connsiteY0-12" fmla="*/ 2316335 h 2316335"/>
                <a:gd name="connsiteX1-13" fmla="*/ 399455 w 5930900"/>
                <a:gd name="connsiteY1-14" fmla="*/ 3465 h 2316335"/>
                <a:gd name="connsiteX2-15" fmla="*/ 5930900 w 5930900"/>
                <a:gd name="connsiteY2-16" fmla="*/ 0 h 2316335"/>
                <a:gd name="connsiteX3-17" fmla="*/ 5930900 w 5930900"/>
                <a:gd name="connsiteY3-18" fmla="*/ 2316335 h 2316335"/>
                <a:gd name="connsiteX4-19" fmla="*/ 0 w 5930900"/>
                <a:gd name="connsiteY4-20" fmla="*/ 2316335 h 2316335"/>
                <a:gd name="connsiteX0-21" fmla="*/ 0 w 5930900"/>
                <a:gd name="connsiteY0-22" fmla="*/ 2316335 h 2316335"/>
                <a:gd name="connsiteX1-23" fmla="*/ 494039 w 5930900"/>
                <a:gd name="connsiteY1-24" fmla="*/ 23225 h 2316335"/>
                <a:gd name="connsiteX2-25" fmla="*/ 5930900 w 5930900"/>
                <a:gd name="connsiteY2-26" fmla="*/ 0 h 2316335"/>
                <a:gd name="connsiteX3-27" fmla="*/ 5930900 w 5930900"/>
                <a:gd name="connsiteY3-28" fmla="*/ 2316335 h 2316335"/>
                <a:gd name="connsiteX4-29" fmla="*/ 0 w 5930900"/>
                <a:gd name="connsiteY4-30" fmla="*/ 2316335 h 2316335"/>
                <a:gd name="connsiteX0-31" fmla="*/ 1 w 5736813"/>
                <a:gd name="connsiteY0-32" fmla="*/ 2316313 h 2316335"/>
                <a:gd name="connsiteX1-33" fmla="*/ 299952 w 5736813"/>
                <a:gd name="connsiteY1-34" fmla="*/ 23225 h 2316335"/>
                <a:gd name="connsiteX2-35" fmla="*/ 5736813 w 5736813"/>
                <a:gd name="connsiteY2-36" fmla="*/ 0 h 2316335"/>
                <a:gd name="connsiteX3-37" fmla="*/ 5736813 w 5736813"/>
                <a:gd name="connsiteY3-38" fmla="*/ 2316335 h 2316335"/>
                <a:gd name="connsiteX4-39" fmla="*/ 1 w 5736813"/>
                <a:gd name="connsiteY4-40" fmla="*/ 2316313 h 231633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5736813" h="2316335">
                  <a:moveTo>
                    <a:pt x="1" y="2316313"/>
                  </a:moveTo>
                  <a:lnTo>
                    <a:pt x="299952" y="23225"/>
                  </a:lnTo>
                  <a:lnTo>
                    <a:pt x="5736813" y="0"/>
                  </a:lnTo>
                  <a:lnTo>
                    <a:pt x="5736813" y="2316335"/>
                  </a:lnTo>
                  <a:lnTo>
                    <a:pt x="1" y="2316313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0">
                  <a:schemeClr val="tx1">
                    <a:alpha val="30000"/>
                  </a:schemeClr>
                </a:gs>
              </a:gsLst>
              <a:lin ang="1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6621202" y="2075543"/>
              <a:ext cx="1190041" cy="1190039"/>
              <a:chOff x="5663488" y="1758240"/>
              <a:chExt cx="1874676" cy="1874672"/>
            </a:xfrm>
          </p:grpSpPr>
          <p:sp>
            <p:nvSpPr>
              <p:cNvPr id="77" name="圆角矩形 7"/>
              <p:cNvSpPr/>
              <p:nvPr/>
            </p:nvSpPr>
            <p:spPr>
              <a:xfrm>
                <a:off x="5663488" y="1758240"/>
                <a:ext cx="1874676" cy="187467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8" name="椭圆 77"/>
              <p:cNvSpPr/>
              <p:nvPr/>
            </p:nvSpPr>
            <p:spPr>
              <a:xfrm>
                <a:off x="5928512" y="2023262"/>
                <a:ext cx="1344632" cy="1344632"/>
              </a:xfrm>
              <a:prstGeom prst="ellipse">
                <a:avLst/>
              </a:prstGeom>
              <a:solidFill>
                <a:schemeClr val="accent2"/>
              </a:solidFill>
              <a:ln w="76200">
                <a:solidFill>
                  <a:schemeClr val="bg1">
                    <a:lumMod val="8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DFPYeaSong-B5" panose="02020800000000000000" pitchFamily="18" charset="-120"/>
                  <a:ea typeface="DFPYeaSong-B5" panose="02020800000000000000" pitchFamily="18" charset="-120"/>
                  <a:cs typeface="+mn-cs"/>
                </a:endParaRPr>
              </a:p>
            </p:txBody>
          </p:sp>
        </p:grpSp>
      </p:grpSp>
      <p:sp>
        <p:nvSpPr>
          <p:cNvPr id="64" name="TextBox 16"/>
          <p:cNvSpPr txBox="1"/>
          <p:nvPr/>
        </p:nvSpPr>
        <p:spPr>
          <a:xfrm>
            <a:off x="1764695" y="5242359"/>
            <a:ext cx="1187925" cy="477520"/>
          </a:xfrm>
          <a:prstGeom prst="rect">
            <a:avLst/>
          </a:prstGeom>
          <a:noFill/>
        </p:spPr>
        <p:txBody>
          <a:bodyPr wrap="square" lIns="149698" tIns="74848" rIns="149698" bIns="74848" rtlCol="0">
            <a:spAutoFit/>
          </a:bodyPr>
          <a:p>
            <a:pPr algn="ctr"/>
            <a:r>
              <a: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</a:t>
            </a:r>
            <a:endParaRPr lang="zh-CN" altLang="en-US" sz="213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Rectangle 11"/>
          <p:cNvSpPr>
            <a:spLocks noChangeArrowheads="1"/>
          </p:cNvSpPr>
          <p:nvPr/>
        </p:nvSpPr>
        <p:spPr bwMode="gray">
          <a:xfrm>
            <a:off x="3548807" y="3712255"/>
            <a:ext cx="1951611" cy="50165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266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智汇三农</a:t>
            </a:r>
            <a:endParaRPr lang="zh-CN" altLang="en-US" sz="266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gray">
          <a:xfrm>
            <a:off x="-129657" y="3572939"/>
            <a:ext cx="1951611" cy="50165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266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图书</a:t>
            </a:r>
            <a:endParaRPr lang="zh-CN" altLang="en-US" sz="266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1524000" y="310515"/>
            <a:ext cx="9932035" cy="1026374"/>
            <a:chOff x="1520468" y="3554359"/>
            <a:chExt cx="5786120" cy="870251"/>
          </a:xfrm>
        </p:grpSpPr>
        <p:sp>
          <p:nvSpPr>
            <p:cNvPr id="3" name="文本框 2"/>
            <p:cNvSpPr txBox="1"/>
            <p:nvPr/>
          </p:nvSpPr>
          <p:spPr>
            <a:xfrm>
              <a:off x="1520468" y="3554359"/>
              <a:ext cx="4947482" cy="5470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600" b="1" ker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资源类型与学科</a:t>
              </a:r>
              <a:endParaRPr lang="zh-CN" altLang="en-US" sz="3600" b="1" kern="0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20468" y="4086489"/>
              <a:ext cx="5786120" cy="3381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平台资源的构建与组成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52" name="任意多边形 51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655320" y="2554605"/>
            <a:ext cx="868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碎片化</a:t>
            </a:r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426720" y="4859020"/>
            <a:ext cx="1097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数字加工</a:t>
            </a:r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4775200" y="5118735"/>
            <a:ext cx="1097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专业制作</a:t>
            </a:r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7510780" y="1345565"/>
            <a:ext cx="4109720" cy="5072380"/>
            <a:chOff x="874713" y="3047219"/>
            <a:chExt cx="10442575" cy="2778908"/>
          </a:xfrm>
        </p:grpSpPr>
        <p:sp>
          <p:nvSpPr>
            <p:cNvPr id="29" name="圆角矩形 7"/>
            <p:cNvSpPr/>
            <p:nvPr/>
          </p:nvSpPr>
          <p:spPr>
            <a:xfrm>
              <a:off x="874713" y="3047219"/>
              <a:ext cx="10442575" cy="2778908"/>
            </a:xfrm>
            <a:prstGeom prst="roundRect">
              <a:avLst>
                <a:gd name="adj" fmla="val 6661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9" name="圆角矩形 7"/>
            <p:cNvSpPr/>
            <p:nvPr/>
          </p:nvSpPr>
          <p:spPr>
            <a:xfrm>
              <a:off x="985045" y="3153365"/>
              <a:ext cx="10221911" cy="2566617"/>
            </a:xfrm>
            <a:prstGeom prst="roundRect">
              <a:avLst>
                <a:gd name="adj" fmla="val 6661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46" name="矩形 45"/>
          <p:cNvSpPr/>
          <p:nvPr/>
        </p:nvSpPr>
        <p:spPr>
          <a:xfrm>
            <a:off x="7619365" y="1640205"/>
            <a:ext cx="3714115" cy="156845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l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sym typeface="+mn-lt"/>
              </a:rPr>
              <a:t>中国农艺学全库</a:t>
            </a:r>
            <a:endParaRPr lang="zh-CN" altLang="en-US" sz="2000" b="1" dirty="0">
              <a:solidFill>
                <a:schemeClr val="bg1"/>
              </a:solidFill>
              <a:sym typeface="+mn-lt"/>
            </a:endParaRPr>
          </a:p>
          <a:p>
            <a:pPr algn="l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sym typeface="+mn-lt"/>
              </a:rPr>
              <a:t>中国畜牧兽医全库</a:t>
            </a:r>
            <a:endParaRPr lang="zh-CN" altLang="en-US" sz="2000" b="1" dirty="0">
              <a:solidFill>
                <a:schemeClr val="bg1"/>
              </a:solidFill>
              <a:sym typeface="+mn-lt"/>
            </a:endParaRPr>
          </a:p>
          <a:p>
            <a:pPr algn="l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sym typeface="+mn-lt"/>
              </a:rPr>
              <a:t>中国农业经济全库</a:t>
            </a:r>
            <a:endParaRPr lang="zh-CN" altLang="en-US" sz="2000" b="1" dirty="0">
              <a:solidFill>
                <a:schemeClr val="bg1"/>
              </a:solidFill>
              <a:sym typeface="+mn-lt"/>
            </a:endParaRPr>
          </a:p>
          <a:p>
            <a:pPr algn="l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sym typeface="+mn-lt"/>
              </a:rPr>
              <a:t>中国农业百科频道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cxnSp>
        <p:nvCxnSpPr>
          <p:cNvPr id="66" name="直接连接符 65"/>
          <p:cNvCxnSpPr/>
          <p:nvPr/>
        </p:nvCxnSpPr>
        <p:spPr>
          <a:xfrm flipH="1">
            <a:off x="7553960" y="3324860"/>
            <a:ext cx="4022725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/>
          <p:cNvSpPr/>
          <p:nvPr/>
        </p:nvSpPr>
        <p:spPr>
          <a:xfrm>
            <a:off x="7619365" y="3283585"/>
            <a:ext cx="3714115" cy="119888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l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sym typeface="+mn-lt"/>
              </a:rPr>
              <a:t>三农书城</a:t>
            </a:r>
            <a:endParaRPr lang="zh-CN" altLang="en-US" sz="2000" b="1" dirty="0">
              <a:solidFill>
                <a:schemeClr val="bg1"/>
              </a:solidFill>
              <a:sym typeface="+mn-lt"/>
            </a:endParaRPr>
          </a:p>
          <a:p>
            <a:pPr algn="l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sym typeface="+mn-lt"/>
              </a:rPr>
              <a:t>中国农业标准全库</a:t>
            </a:r>
            <a:endParaRPr lang="zh-CN" altLang="en-US" sz="2000" b="1" dirty="0">
              <a:solidFill>
                <a:schemeClr val="bg1"/>
              </a:solidFill>
              <a:sym typeface="+mn-lt"/>
            </a:endParaRPr>
          </a:p>
          <a:p>
            <a:pPr algn="l">
              <a:lnSpc>
                <a:spcPct val="120000"/>
              </a:lnSpc>
            </a:pPr>
            <a:endParaRPr lang="zh-CN" altLang="en-US" sz="2000" b="1" dirty="0">
              <a:solidFill>
                <a:schemeClr val="bg1"/>
              </a:solidFill>
              <a:sym typeface="+mn-lt"/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H="1">
            <a:off x="7597775" y="4213860"/>
            <a:ext cx="4022725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/>
          <p:cNvSpPr txBox="1"/>
          <p:nvPr/>
        </p:nvSpPr>
        <p:spPr>
          <a:xfrm>
            <a:off x="7655560" y="4305935"/>
            <a:ext cx="2540000" cy="7556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20000"/>
              </a:lnSpc>
            </a:pPr>
            <a:r>
              <a:rPr lang="zh-CN" altLang="en-US" b="1" dirty="0">
                <a:solidFill>
                  <a:schemeClr val="bg1"/>
                </a:solidFill>
                <a:sym typeface="+mn-lt"/>
              </a:rPr>
              <a:t>中国农业图片库</a:t>
            </a:r>
            <a:endParaRPr lang="zh-CN" altLang="en-US" b="1" dirty="0">
              <a:solidFill>
                <a:schemeClr val="bg1"/>
              </a:solidFill>
              <a:sym typeface="+mn-lt"/>
            </a:endParaRPr>
          </a:p>
          <a:p>
            <a:pPr algn="l">
              <a:lnSpc>
                <a:spcPct val="120000"/>
              </a:lnSpc>
            </a:pPr>
            <a:r>
              <a:rPr lang="zh-CN" altLang="en-US" b="1" dirty="0">
                <a:solidFill>
                  <a:schemeClr val="bg1"/>
                </a:solidFill>
                <a:sym typeface="+mn-lt"/>
              </a:rPr>
              <a:t>中国农业视频库</a:t>
            </a:r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7666990" y="5172075"/>
            <a:ext cx="2240280" cy="922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b="1" dirty="0">
                <a:solidFill>
                  <a:schemeClr val="bg1"/>
                </a:solidFill>
                <a:sym typeface="+mn-lt"/>
              </a:rPr>
              <a:t>中国农业年度数据库</a:t>
            </a:r>
            <a:endParaRPr lang="zh-CN" altLang="en-US" b="1" dirty="0">
              <a:solidFill>
                <a:schemeClr val="bg1"/>
              </a:solidFill>
              <a:sym typeface="+mn-lt"/>
            </a:endParaRPr>
          </a:p>
          <a:p>
            <a:pPr algn="l"/>
            <a:r>
              <a:rPr lang="zh-CN" altLang="en-US" b="1" dirty="0">
                <a:solidFill>
                  <a:schemeClr val="bg1"/>
                </a:solidFill>
                <a:sym typeface="+mn-lt"/>
              </a:rPr>
              <a:t>农业科技成果库</a:t>
            </a:r>
            <a:endParaRPr lang="zh-CN" altLang="en-US" b="1" dirty="0">
              <a:solidFill>
                <a:schemeClr val="bg1"/>
              </a:solidFill>
              <a:sym typeface="+mn-lt"/>
            </a:endParaRPr>
          </a:p>
          <a:p>
            <a:pPr algn="l"/>
            <a:r>
              <a:rPr lang="zh-CN" altLang="en-US" b="1" dirty="0">
                <a:solidFill>
                  <a:schemeClr val="bg1"/>
                </a:solidFill>
              </a:rPr>
              <a:t>专利数据库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cxnSp>
        <p:nvCxnSpPr>
          <p:cNvPr id="34" name="直接连接符 33"/>
          <p:cNvCxnSpPr/>
          <p:nvPr/>
        </p:nvCxnSpPr>
        <p:spPr>
          <a:xfrm flipH="1">
            <a:off x="7510780" y="5154930"/>
            <a:ext cx="4022725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>
          <a:xfrm>
            <a:off x="10107930" y="1941195"/>
            <a:ext cx="1259840" cy="1261110"/>
            <a:chOff x="15864" y="2877"/>
            <a:chExt cx="1984" cy="1986"/>
          </a:xfrm>
        </p:grpSpPr>
        <p:sp>
          <p:nvSpPr>
            <p:cNvPr id="8" name="椭圆 7"/>
            <p:cNvSpPr/>
            <p:nvPr/>
          </p:nvSpPr>
          <p:spPr>
            <a:xfrm>
              <a:off x="15864" y="2877"/>
              <a:ext cx="1984" cy="198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6200" y="3217"/>
              <a:ext cx="1313" cy="13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知识条目</a:t>
              </a:r>
              <a:endParaRPr lang="zh-CN" altLang="en-US" sz="24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0349681" y="3359150"/>
            <a:ext cx="1008000" cy="792000"/>
            <a:chOff x="15804" y="2877"/>
            <a:chExt cx="2647" cy="1987"/>
          </a:xfrm>
        </p:grpSpPr>
        <p:sp>
          <p:nvSpPr>
            <p:cNvPr id="19" name="椭圆 18"/>
            <p:cNvSpPr/>
            <p:nvPr/>
          </p:nvSpPr>
          <p:spPr>
            <a:xfrm>
              <a:off x="15864" y="2877"/>
              <a:ext cx="1984" cy="198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5804" y="3192"/>
              <a:ext cx="2647" cy="12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图书</a:t>
              </a:r>
              <a:endParaRPr lang="zh-CN" altLang="en-US" sz="24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0336530" y="4245610"/>
            <a:ext cx="864000" cy="864000"/>
            <a:chOff x="15864" y="2877"/>
            <a:chExt cx="2007" cy="1987"/>
          </a:xfrm>
        </p:grpSpPr>
        <p:sp>
          <p:nvSpPr>
            <p:cNvPr id="35" name="椭圆 34"/>
            <p:cNvSpPr/>
            <p:nvPr/>
          </p:nvSpPr>
          <p:spPr>
            <a:xfrm>
              <a:off x="15864" y="2877"/>
              <a:ext cx="1984" cy="198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5926" y="2907"/>
              <a:ext cx="1945" cy="19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多媒</a:t>
              </a:r>
              <a:endParaRPr lang="zh-CN" altLang="en-US" sz="24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  <a:p>
              <a:pPr algn="ctr"/>
              <a:r>
                <a:rPr lang="zh-CN" altLang="en-US" sz="2400"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体</a:t>
              </a:r>
              <a:endParaRPr lang="zh-CN" altLang="en-US" sz="24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0315575" y="5212715"/>
            <a:ext cx="972000" cy="972000"/>
            <a:chOff x="15864" y="2877"/>
            <a:chExt cx="2011" cy="1987"/>
          </a:xfrm>
        </p:grpSpPr>
        <p:sp>
          <p:nvSpPr>
            <p:cNvPr id="44" name="椭圆 43"/>
            <p:cNvSpPr/>
            <p:nvPr/>
          </p:nvSpPr>
          <p:spPr>
            <a:xfrm>
              <a:off x="15864" y="2877"/>
              <a:ext cx="1984" cy="198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6030" y="3004"/>
              <a:ext cx="1845" cy="1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数据</a:t>
              </a:r>
              <a:endParaRPr lang="zh-CN" altLang="en-US" sz="24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  <a:p>
              <a:r>
                <a:rPr lang="zh-CN" altLang="en-US" sz="2400"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信息</a:t>
              </a:r>
              <a:endParaRPr lang="zh-CN" altLang="en-US" sz="24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3" name="图片 92" descr="19787109185340010001cover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0005" y="3695352"/>
            <a:ext cx="2668389" cy="3600000"/>
          </a:xfrm>
          <a:prstGeom prst="rect">
            <a:avLst/>
          </a:prstGeom>
        </p:spPr>
      </p:pic>
      <p:pic>
        <p:nvPicPr>
          <p:cNvPr id="96" name="图片 95" descr="19787109087507010001cove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4895" y="3695352"/>
            <a:ext cx="2520000" cy="3541888"/>
          </a:xfrm>
          <a:prstGeom prst="rect">
            <a:avLst/>
          </a:prstGeom>
        </p:spPr>
      </p:pic>
      <p:pic>
        <p:nvPicPr>
          <p:cNvPr id="97" name="图片 96" descr="19787109136595010001cover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120" y="3695352"/>
            <a:ext cx="2520000" cy="3661705"/>
          </a:xfrm>
          <a:prstGeom prst="rect">
            <a:avLst/>
          </a:prstGeom>
        </p:spPr>
      </p:pic>
      <p:pic>
        <p:nvPicPr>
          <p:cNvPr id="98" name="图片 97" descr="19787109188877010002_Fengmia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7265" y="3695352"/>
            <a:ext cx="2520000" cy="3558670"/>
          </a:xfrm>
          <a:prstGeom prst="rect">
            <a:avLst/>
          </a:prstGeom>
        </p:spPr>
      </p:pic>
      <p:pic>
        <p:nvPicPr>
          <p:cNvPr id="99" name="图片 98" descr="19787109190269010002_Fengmia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2350" y="3695352"/>
            <a:ext cx="2520000" cy="3562650"/>
          </a:xfrm>
          <a:prstGeom prst="rect">
            <a:avLst/>
          </a:prstGeom>
        </p:spPr>
      </p:pic>
      <p:sp>
        <p:nvSpPr>
          <p:cNvPr id="51" name="任意多边形 50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1524000" y="310515"/>
            <a:ext cx="9932035" cy="1026374"/>
            <a:chOff x="1520468" y="3554359"/>
            <a:chExt cx="5786120" cy="870251"/>
          </a:xfrm>
        </p:grpSpPr>
        <p:sp>
          <p:nvSpPr>
            <p:cNvPr id="6" name="文本框 5"/>
            <p:cNvSpPr txBox="1"/>
            <p:nvPr/>
          </p:nvSpPr>
          <p:spPr>
            <a:xfrm>
              <a:off x="1520468" y="3554359"/>
              <a:ext cx="4947482" cy="5470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/>
              <a:r>
                <a:rPr lang="zh-CN" altLang="en-US" sz="3600" b="1" ker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资源类型与学科</a:t>
              </a:r>
              <a:endParaRPr lang="zh-CN" altLang="en-US" sz="3600" b="1" kern="0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20468" y="4086489"/>
              <a:ext cx="5786120" cy="3381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平台资源的学科分类</a:t>
              </a:r>
              <a:r>
                <a:rPr lang="en-US" altLang="zh-CN" sz="20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——</a:t>
              </a: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以条目数据库为例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52" name="任意多边形 51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9" name="六边形 48"/>
          <p:cNvSpPr/>
          <p:nvPr/>
        </p:nvSpPr>
        <p:spPr>
          <a:xfrm>
            <a:off x="1559560" y="1628140"/>
            <a:ext cx="8538210" cy="1558925"/>
          </a:xfrm>
          <a:prstGeom prst="hexagon">
            <a:avLst/>
          </a:prstGeom>
          <a:solidFill>
            <a:srgbClr val="F7F2EC"/>
          </a:solidFill>
          <a:ln>
            <a:solidFill>
              <a:srgbClr val="F7F2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0" name="六边形 49"/>
          <p:cNvSpPr/>
          <p:nvPr/>
        </p:nvSpPr>
        <p:spPr>
          <a:xfrm>
            <a:off x="2595245" y="1628140"/>
            <a:ext cx="7502525" cy="1558925"/>
          </a:xfrm>
          <a:prstGeom prst="hexagon">
            <a:avLst/>
          </a:prstGeom>
          <a:solidFill>
            <a:srgbClr val="DE5000"/>
          </a:solidFill>
          <a:ln>
            <a:solidFill>
              <a:srgbClr val="F7F2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4" name="六边形 53"/>
          <p:cNvSpPr/>
          <p:nvPr/>
        </p:nvSpPr>
        <p:spPr>
          <a:xfrm>
            <a:off x="2781935" y="1628140"/>
            <a:ext cx="7502525" cy="1558925"/>
          </a:xfrm>
          <a:prstGeom prst="hexagon">
            <a:avLst/>
          </a:prstGeom>
          <a:solidFill>
            <a:srgbClr val="F7F2EC"/>
          </a:solidFill>
          <a:ln>
            <a:solidFill>
              <a:srgbClr val="F7F2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2" name="六边形 81"/>
          <p:cNvSpPr/>
          <p:nvPr/>
        </p:nvSpPr>
        <p:spPr>
          <a:xfrm>
            <a:off x="2942590" y="1628140"/>
            <a:ext cx="7705090" cy="1558925"/>
          </a:xfrm>
          <a:prstGeom prst="hexagon">
            <a:avLst/>
          </a:prstGeom>
          <a:solidFill>
            <a:srgbClr val="DE5000"/>
          </a:solidFill>
          <a:ln>
            <a:solidFill>
              <a:srgbClr val="F7F2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3" name="文本框 82"/>
          <p:cNvSpPr txBox="1"/>
          <p:nvPr/>
        </p:nvSpPr>
        <p:spPr>
          <a:xfrm>
            <a:off x="2033270" y="1716405"/>
            <a:ext cx="490220" cy="148209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2000" b="1">
                <a:solidFill>
                  <a:schemeClr val="accent1"/>
                </a:solidFill>
              </a:rPr>
              <a:t>农艺学全库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3168650" y="1849755"/>
            <a:ext cx="6929120" cy="12604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1" indent="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chemeClr val="bg1"/>
                </a:solidFill>
              </a:rPr>
              <a:t>植物保护学、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作物栽培学、园艺学、</a:t>
            </a:r>
            <a:r>
              <a:rPr 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土壤学、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农业工程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indent="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其他农业学科、食品学、生物学、环境学</a:t>
            </a:r>
            <a:endParaRPr lang="zh-CN" sz="20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  <a:p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85" name="直接连接符 84"/>
          <p:cNvCxnSpPr>
            <a:stCxn id="50" idx="2"/>
          </p:cNvCxnSpPr>
          <p:nvPr/>
        </p:nvCxnSpPr>
        <p:spPr>
          <a:xfrm flipH="1">
            <a:off x="2464435" y="3187065"/>
            <a:ext cx="520700" cy="50927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9453245" y="3172460"/>
            <a:ext cx="522000" cy="58356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矩形 86"/>
          <p:cNvSpPr/>
          <p:nvPr/>
        </p:nvSpPr>
        <p:spPr>
          <a:xfrm>
            <a:off x="1887855" y="3696335"/>
            <a:ext cx="8472805" cy="2869565"/>
          </a:xfrm>
          <a:prstGeom prst="rect">
            <a:avLst/>
          </a:prstGeom>
          <a:solidFill>
            <a:srgbClr val="F7F2EC"/>
          </a:solidFill>
          <a:ln>
            <a:solidFill>
              <a:srgbClr val="F7F2EC"/>
            </a:solidFill>
          </a:ln>
          <a:effectLst>
            <a:outerShdw blurRad="190500" dist="88900" dir="2400000" sx="101000" sy="101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 fontAlgn="auto">
              <a:lnSpc>
                <a:spcPct val="120000"/>
              </a:lnSpc>
            </a:pPr>
            <a:r>
              <a:rPr lang="zh-CN" altLang="en-US" spc="800">
                <a:solidFill>
                  <a:schemeClr val="tx1"/>
                </a:solidFill>
                <a:uFillTx/>
              </a:rPr>
              <a:t>标 题</a:t>
            </a:r>
            <a:r>
              <a:rPr lang="zh-CN" altLang="en-US">
                <a:solidFill>
                  <a:schemeClr val="tx1"/>
                </a:solidFill>
              </a:rPr>
              <a:t>：小麦细菌性条斑病的识别特征</a:t>
            </a:r>
            <a:endParaRPr lang="zh-CN" altLang="en-US">
              <a:solidFill>
                <a:schemeClr val="tx1"/>
              </a:solidFill>
            </a:endParaRPr>
          </a:p>
          <a:p>
            <a:pPr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关 键 词：小麦；黄单胞菌属；小麦细菌性条斑病；透明黄单胞菌波形变种</a:t>
            </a:r>
            <a:endParaRPr lang="zh-CN" altLang="en-US">
              <a:solidFill>
                <a:schemeClr val="tx1"/>
              </a:solidFill>
            </a:endParaRPr>
          </a:p>
          <a:p>
            <a:pPr algn="l" fontAlgn="auto">
              <a:lnSpc>
                <a:spcPct val="120000"/>
              </a:lnSpc>
            </a:pPr>
            <a:r>
              <a:rPr lang="zh-CN" altLang="en-US" spc="800">
                <a:solidFill>
                  <a:schemeClr val="tx1"/>
                </a:solidFill>
                <a:uFillTx/>
              </a:rPr>
              <a:t>摘 要</a:t>
            </a:r>
            <a:r>
              <a:rPr lang="zh-CN" altLang="en-US">
                <a:solidFill>
                  <a:schemeClr val="tx1"/>
                </a:solidFill>
              </a:rPr>
              <a:t>：小麦细菌性条斑病病原Xanthomonas translucens pv. undulosa</a:t>
            </a:r>
            <a:endParaRPr lang="zh-CN" altLang="en-US">
              <a:solidFill>
                <a:schemeClr val="tx1"/>
              </a:solidFill>
            </a:endParaRPr>
          </a:p>
          <a:p>
            <a:pPr marL="1080135"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（Smith，Vauterin et al.），透明黄单胞菌波形变种，黄单胞菌属</a:t>
            </a:r>
            <a:endParaRPr lang="zh-CN" altLang="en-US">
              <a:solidFill>
                <a:schemeClr val="tx1"/>
              </a:solidFill>
            </a:endParaRPr>
          </a:p>
          <a:p>
            <a:pPr marL="1080135"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细菌。异名为X . campestris pv. undulosa （Smith，Jones et</a:t>
            </a:r>
            <a:endParaRPr lang="zh-CN" altLang="en-US">
              <a:solidFill>
                <a:schemeClr val="tx1"/>
              </a:solidFill>
            </a:endParaRPr>
          </a:p>
          <a:p>
            <a:pPr marL="1080135"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Raddy）Dye。主要发生在山东、北京、新疆、西藏等地。主要危</a:t>
            </a:r>
            <a:endParaRPr lang="zh-CN" altLang="en-US">
              <a:solidFill>
                <a:schemeClr val="tx1"/>
              </a:solidFill>
            </a:endParaRPr>
          </a:p>
          <a:p>
            <a:pPr marL="1080135"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害叶片，严重时也可危害叶鞘、茎秆、颖片和籽粒。</a:t>
            </a:r>
            <a:endParaRPr lang="zh-CN" altLang="en-US">
              <a:solidFill>
                <a:schemeClr val="tx1"/>
              </a:solidFill>
            </a:endParaRPr>
          </a:p>
          <a:p>
            <a:pPr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所属图书：《小麦主要病虫害简明识别手册》</a:t>
            </a: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2428240" y="3625215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>
            <a:off x="9867265" y="3648075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9787109107441010002_Fengmia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8294" y="3685540"/>
            <a:ext cx="2546985" cy="3600000"/>
          </a:xfrm>
          <a:prstGeom prst="rect">
            <a:avLst/>
          </a:prstGeom>
        </p:spPr>
      </p:pic>
      <p:pic>
        <p:nvPicPr>
          <p:cNvPr id="3" name="图片 2" descr="19787109154360010002_Fengmia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396" y="3685540"/>
            <a:ext cx="2543175" cy="3600000"/>
          </a:xfrm>
          <a:prstGeom prst="rect">
            <a:avLst/>
          </a:prstGeom>
        </p:spPr>
      </p:pic>
      <p:pic>
        <p:nvPicPr>
          <p:cNvPr id="4" name="图片 3" descr="19787109154384010002_Fengmia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6770" y="3685540"/>
            <a:ext cx="2543864" cy="3600000"/>
          </a:xfrm>
          <a:prstGeom prst="rect">
            <a:avLst/>
          </a:prstGeom>
        </p:spPr>
      </p:pic>
      <p:pic>
        <p:nvPicPr>
          <p:cNvPr id="5" name="图片 4" descr="19787109179295010002_Fengmia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0634" y="3685540"/>
            <a:ext cx="2534920" cy="3600000"/>
          </a:xfrm>
          <a:prstGeom prst="rect">
            <a:avLst/>
          </a:prstGeom>
        </p:spPr>
      </p:pic>
      <p:pic>
        <p:nvPicPr>
          <p:cNvPr id="7" name="图片 6" descr="19787109184572010002_Fengmia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5554" y="3685540"/>
            <a:ext cx="2485390" cy="3600000"/>
          </a:xfrm>
          <a:prstGeom prst="rect">
            <a:avLst/>
          </a:prstGeom>
        </p:spPr>
      </p:pic>
      <p:sp>
        <p:nvSpPr>
          <p:cNvPr id="51" name="任意多边形 50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1524000" y="310515"/>
            <a:ext cx="9932035" cy="1026374"/>
            <a:chOff x="1520468" y="3554359"/>
            <a:chExt cx="5786120" cy="870251"/>
          </a:xfrm>
        </p:grpSpPr>
        <p:sp>
          <p:nvSpPr>
            <p:cNvPr id="6" name="文本框 5"/>
            <p:cNvSpPr txBox="1"/>
            <p:nvPr/>
          </p:nvSpPr>
          <p:spPr>
            <a:xfrm>
              <a:off x="1520468" y="3554359"/>
              <a:ext cx="4947482" cy="5470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/>
              <a:r>
                <a:rPr lang="zh-CN" altLang="en-US" sz="3600" b="1" ker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资源类型与学科</a:t>
              </a:r>
              <a:endParaRPr lang="zh-CN" altLang="en-US" sz="3600" b="1" kern="0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20468" y="4086489"/>
              <a:ext cx="5786120" cy="3381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平台资源的学科分类</a:t>
              </a:r>
              <a:r>
                <a:rPr lang="en-US" altLang="zh-CN" sz="20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——</a:t>
              </a: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以条目数据库为例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52" name="任意多边形 51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9" name="六边形 48"/>
          <p:cNvSpPr/>
          <p:nvPr/>
        </p:nvSpPr>
        <p:spPr>
          <a:xfrm>
            <a:off x="1559560" y="1628140"/>
            <a:ext cx="8538210" cy="1558925"/>
          </a:xfrm>
          <a:prstGeom prst="hexagon">
            <a:avLst/>
          </a:prstGeom>
          <a:solidFill>
            <a:srgbClr val="F7F2EC"/>
          </a:solidFill>
          <a:ln>
            <a:solidFill>
              <a:srgbClr val="F7F2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0" name="六边形 49"/>
          <p:cNvSpPr/>
          <p:nvPr/>
        </p:nvSpPr>
        <p:spPr>
          <a:xfrm>
            <a:off x="2595245" y="1628140"/>
            <a:ext cx="7502525" cy="1558925"/>
          </a:xfrm>
          <a:prstGeom prst="hexagon">
            <a:avLst/>
          </a:prstGeom>
          <a:solidFill>
            <a:srgbClr val="DE5000"/>
          </a:solidFill>
          <a:ln>
            <a:solidFill>
              <a:srgbClr val="F7F2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4" name="六边形 53"/>
          <p:cNvSpPr/>
          <p:nvPr/>
        </p:nvSpPr>
        <p:spPr>
          <a:xfrm>
            <a:off x="2781935" y="1628140"/>
            <a:ext cx="7502525" cy="1558925"/>
          </a:xfrm>
          <a:prstGeom prst="hexagon">
            <a:avLst/>
          </a:prstGeom>
          <a:solidFill>
            <a:srgbClr val="F7F2EC"/>
          </a:solidFill>
          <a:ln>
            <a:solidFill>
              <a:srgbClr val="F7F2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2" name="六边形 81"/>
          <p:cNvSpPr/>
          <p:nvPr/>
        </p:nvSpPr>
        <p:spPr>
          <a:xfrm>
            <a:off x="2942590" y="1628140"/>
            <a:ext cx="7705090" cy="1558925"/>
          </a:xfrm>
          <a:prstGeom prst="hexagon">
            <a:avLst/>
          </a:prstGeom>
          <a:solidFill>
            <a:srgbClr val="DE5000"/>
          </a:solidFill>
          <a:ln>
            <a:solidFill>
              <a:srgbClr val="F7F2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3" name="文本框 82"/>
          <p:cNvSpPr txBox="1"/>
          <p:nvPr/>
        </p:nvSpPr>
        <p:spPr>
          <a:xfrm>
            <a:off x="1725295" y="1716405"/>
            <a:ext cx="798195" cy="148209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2000" b="1">
                <a:solidFill>
                  <a:schemeClr val="accent1"/>
                </a:solidFill>
                <a:sym typeface="+mn-ea"/>
              </a:rPr>
              <a:t>畜牧兽医</a:t>
            </a:r>
            <a:r>
              <a:rPr lang="zh-CN" altLang="en-US" sz="2000" b="1">
                <a:solidFill>
                  <a:schemeClr val="accent1"/>
                </a:solidFill>
                <a:sym typeface="+mn-ea"/>
              </a:rPr>
              <a:t>库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sym typeface="+mn-ea"/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3240405" y="1961515"/>
            <a:ext cx="6929120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1" indent="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畜牧学、兽医学、</a:t>
            </a:r>
            <a:r>
              <a:rPr 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水产学、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动物科学、动物药学、</a:t>
            </a:r>
            <a:r>
              <a:rPr 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其他动物学科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cxnSp>
        <p:nvCxnSpPr>
          <p:cNvPr id="85" name="直接连接符 84"/>
          <p:cNvCxnSpPr>
            <a:stCxn id="50" idx="2"/>
          </p:cNvCxnSpPr>
          <p:nvPr/>
        </p:nvCxnSpPr>
        <p:spPr>
          <a:xfrm flipH="1">
            <a:off x="2464435" y="3187065"/>
            <a:ext cx="520700" cy="50927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9453245" y="3172460"/>
            <a:ext cx="522000" cy="58356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矩形 86"/>
          <p:cNvSpPr/>
          <p:nvPr/>
        </p:nvSpPr>
        <p:spPr>
          <a:xfrm>
            <a:off x="1887855" y="3696335"/>
            <a:ext cx="8759190" cy="2869565"/>
          </a:xfrm>
          <a:prstGeom prst="rect">
            <a:avLst/>
          </a:prstGeom>
          <a:solidFill>
            <a:srgbClr val="F7F2EC"/>
          </a:solidFill>
          <a:ln>
            <a:solidFill>
              <a:srgbClr val="F7F2EC"/>
            </a:solidFill>
          </a:ln>
          <a:effectLst>
            <a:outerShdw blurRad="190500" dist="88900" dir="2400000" sx="101000" sy="101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 fontAlgn="auto">
              <a:lnSpc>
                <a:spcPct val="120000"/>
              </a:lnSpc>
            </a:pPr>
            <a:r>
              <a:rPr lang="zh-CN" altLang="en-US" spc="800">
                <a:solidFill>
                  <a:schemeClr val="tx1"/>
                </a:solidFill>
                <a:uFillTx/>
              </a:rPr>
              <a:t>标 题</a:t>
            </a:r>
            <a:r>
              <a:rPr lang="zh-CN" altLang="en-US">
                <a:solidFill>
                  <a:schemeClr val="tx1"/>
                </a:solidFill>
              </a:rPr>
              <a:t>：蜂蜜质量的鉴别</a:t>
            </a:r>
            <a:endParaRPr lang="zh-CN" altLang="en-US">
              <a:solidFill>
                <a:schemeClr val="tx1"/>
              </a:solidFill>
            </a:endParaRPr>
          </a:p>
          <a:p>
            <a:pPr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关 键 词：蜂蜜；蜂蜜质量；感官鉴别；理化鉴别；掺伪鉴别</a:t>
            </a:r>
            <a:endParaRPr lang="zh-CN" altLang="en-US">
              <a:solidFill>
                <a:schemeClr val="tx1"/>
              </a:solidFill>
            </a:endParaRPr>
          </a:p>
          <a:p>
            <a:pPr algn="l" fontAlgn="auto">
              <a:lnSpc>
                <a:spcPct val="120000"/>
              </a:lnSpc>
            </a:pPr>
            <a:r>
              <a:rPr lang="zh-CN" altLang="en-US" spc="800">
                <a:solidFill>
                  <a:schemeClr val="tx1"/>
                </a:solidFill>
                <a:uFillTx/>
              </a:rPr>
              <a:t>摘 要</a:t>
            </a:r>
            <a:r>
              <a:rPr lang="zh-CN" altLang="en-US">
                <a:solidFill>
                  <a:schemeClr val="tx1"/>
                </a:solidFill>
              </a:rPr>
              <a:t>：蜂蜜质量的鉴别包括：感官鉴别、理化鉴别、掺伪鉴别。感官鉴别</a:t>
            </a:r>
            <a:endParaRPr lang="zh-CN" altLang="en-US">
              <a:solidFill>
                <a:schemeClr val="tx1"/>
              </a:solidFill>
            </a:endParaRPr>
          </a:p>
          <a:p>
            <a:pPr marL="1080135"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主要通过眼观、鼻嗅、口尝等方式，从颜色、透明度、浓黏度、气</a:t>
            </a:r>
            <a:endParaRPr lang="zh-CN" altLang="en-US">
              <a:solidFill>
                <a:schemeClr val="tx1"/>
              </a:solidFill>
            </a:endParaRPr>
          </a:p>
          <a:p>
            <a:pPr marL="1080135"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味和口味等方面来鉴别蜂蜜质量。理化鉴别方法主要有：药典方法</a:t>
            </a:r>
            <a:endParaRPr lang="zh-CN" altLang="en-US">
              <a:solidFill>
                <a:schemeClr val="tx1"/>
              </a:solidFill>
            </a:endParaRPr>
          </a:p>
          <a:p>
            <a:pPr marL="1080135"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测定，花粉粒测定，斐林氏反应检验。市场上的假蜂蜜主要以蔗糖、</a:t>
            </a:r>
            <a:endParaRPr lang="zh-CN" altLang="en-US">
              <a:solidFill>
                <a:schemeClr val="tx1"/>
              </a:solidFill>
            </a:endParaRPr>
          </a:p>
          <a:p>
            <a:pPr marL="1080135"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饴糖、淀粉等稀释对少量蜂蜜或其他化学物质等熬制而成。</a:t>
            </a:r>
            <a:endParaRPr lang="zh-CN" altLang="en-US">
              <a:solidFill>
                <a:schemeClr val="tx1"/>
              </a:solidFill>
            </a:endParaRPr>
          </a:p>
          <a:p>
            <a:pPr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所属图书：《蜂产品妙用一本通》</a:t>
            </a: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2428240" y="3625215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>
            <a:off x="9867265" y="3648075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97215" name="图片 93"/>
          <p:cNvPicPr>
            <a:picLocks noChangeAspect="1"/>
          </p:cNvPicPr>
          <p:nvPr/>
        </p:nvPicPr>
        <p:blipFill rotWithShape="1">
          <a:blip r:embed="rId1" cstate="print"/>
          <a:srcRect l="16887" r="10656"/>
          <a:stretch>
            <a:fillRect/>
          </a:stretch>
        </p:blipFill>
        <p:spPr>
          <a:xfrm>
            <a:off x="-123817" y="3696335"/>
            <a:ext cx="3270940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97216" name="图片 9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1698" y="3696335"/>
            <a:ext cx="3399863" cy="360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097221" name="Picture 2" descr="D:\出版社工作\2013.1\已完成书稿\53 山东农业大学 农史系列图书\立体书(效果图).jpg"/>
          <p:cNvPicPr>
            <a:picLocks noChangeAspect="1" noChangeArrowheads="1"/>
          </p:cNvPicPr>
          <p:nvPr/>
        </p:nvPicPr>
        <p:blipFill>
          <a:blip r:embed="rId3" cstate="print"/>
          <a:srcRect l="28487" t="7181" r="25407" b="11092"/>
          <a:stretch>
            <a:fillRect/>
          </a:stretch>
        </p:blipFill>
        <p:spPr bwMode="auto">
          <a:xfrm>
            <a:off x="6209966" y="3696335"/>
            <a:ext cx="3243806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97227" name="图片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53245" y="3696335"/>
            <a:ext cx="2625090" cy="35426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1" name="任意多边形 50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1524000" y="310515"/>
            <a:ext cx="9932035" cy="1026374"/>
            <a:chOff x="1520468" y="3554359"/>
            <a:chExt cx="5786120" cy="870251"/>
          </a:xfrm>
        </p:grpSpPr>
        <p:sp>
          <p:nvSpPr>
            <p:cNvPr id="6" name="文本框 5"/>
            <p:cNvSpPr txBox="1"/>
            <p:nvPr/>
          </p:nvSpPr>
          <p:spPr>
            <a:xfrm>
              <a:off x="1520468" y="3554359"/>
              <a:ext cx="4947482" cy="5470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/>
              <a:r>
                <a:rPr lang="zh-CN" altLang="en-US" sz="3600" b="1" kern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资源类型与学科</a:t>
              </a:r>
              <a:endParaRPr lang="zh-CN" altLang="en-US" sz="3600" b="1" kern="0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20468" y="4086489"/>
              <a:ext cx="5786120" cy="3381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平台资源的学科分类</a:t>
              </a:r>
              <a:r>
                <a:rPr lang="en-US" altLang="zh-CN" sz="20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——</a:t>
              </a: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以条目数据库为例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52" name="任意多边形 51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9" name="六边形 48"/>
          <p:cNvSpPr/>
          <p:nvPr/>
        </p:nvSpPr>
        <p:spPr>
          <a:xfrm>
            <a:off x="1559560" y="1628140"/>
            <a:ext cx="8538210" cy="1558925"/>
          </a:xfrm>
          <a:prstGeom prst="hexagon">
            <a:avLst/>
          </a:prstGeom>
          <a:solidFill>
            <a:srgbClr val="F7F2EC"/>
          </a:solidFill>
          <a:ln>
            <a:solidFill>
              <a:srgbClr val="F7F2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0" name="六边形 49"/>
          <p:cNvSpPr/>
          <p:nvPr/>
        </p:nvSpPr>
        <p:spPr>
          <a:xfrm>
            <a:off x="2595245" y="1628140"/>
            <a:ext cx="7502525" cy="1558925"/>
          </a:xfrm>
          <a:prstGeom prst="hexagon">
            <a:avLst/>
          </a:prstGeom>
          <a:solidFill>
            <a:srgbClr val="DE5000"/>
          </a:solidFill>
          <a:ln>
            <a:solidFill>
              <a:srgbClr val="F7F2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4" name="六边形 53"/>
          <p:cNvSpPr/>
          <p:nvPr/>
        </p:nvSpPr>
        <p:spPr>
          <a:xfrm>
            <a:off x="2781935" y="1628140"/>
            <a:ext cx="7502525" cy="1558925"/>
          </a:xfrm>
          <a:prstGeom prst="hexagon">
            <a:avLst/>
          </a:prstGeom>
          <a:solidFill>
            <a:srgbClr val="F7F2EC"/>
          </a:solidFill>
          <a:ln>
            <a:solidFill>
              <a:srgbClr val="F7F2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2" name="六边形 81"/>
          <p:cNvSpPr/>
          <p:nvPr/>
        </p:nvSpPr>
        <p:spPr>
          <a:xfrm>
            <a:off x="2942590" y="1628140"/>
            <a:ext cx="7705090" cy="1558925"/>
          </a:xfrm>
          <a:prstGeom prst="hexagon">
            <a:avLst/>
          </a:prstGeom>
          <a:solidFill>
            <a:srgbClr val="DE5000"/>
          </a:solidFill>
          <a:ln>
            <a:solidFill>
              <a:srgbClr val="F7F2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3" name="文本框 82"/>
          <p:cNvSpPr txBox="1"/>
          <p:nvPr/>
        </p:nvSpPr>
        <p:spPr>
          <a:xfrm>
            <a:off x="1725295" y="1716405"/>
            <a:ext cx="798195" cy="148209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2000" b="1">
                <a:solidFill>
                  <a:schemeClr val="accent1"/>
                </a:solidFill>
                <a:sym typeface="+mn-ea"/>
              </a:rPr>
              <a:t>畜牧兽医</a:t>
            </a:r>
            <a:r>
              <a:rPr lang="zh-CN" altLang="en-US" sz="2000" b="1">
                <a:solidFill>
                  <a:schemeClr val="accent1"/>
                </a:solidFill>
                <a:sym typeface="+mn-ea"/>
              </a:rPr>
              <a:t>库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sym typeface="+mn-ea"/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3240405" y="1961515"/>
            <a:ext cx="6929120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1" indent="0" algn="l" eaLnBrk="0" hangingPunct="0"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农业生态经济学、</a:t>
            </a:r>
            <a:r>
              <a:rPr 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土地经济学、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农业企业管理、产业经济、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世界农业经济、农村社会发展、其他农业经济管理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cxnSp>
        <p:nvCxnSpPr>
          <p:cNvPr id="85" name="直接连接符 84"/>
          <p:cNvCxnSpPr>
            <a:stCxn id="50" idx="2"/>
          </p:cNvCxnSpPr>
          <p:nvPr/>
        </p:nvCxnSpPr>
        <p:spPr>
          <a:xfrm flipH="1">
            <a:off x="2464435" y="3187065"/>
            <a:ext cx="520700" cy="50927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9453245" y="3172460"/>
            <a:ext cx="522000" cy="58356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矩形 86"/>
          <p:cNvSpPr/>
          <p:nvPr/>
        </p:nvSpPr>
        <p:spPr>
          <a:xfrm>
            <a:off x="1773555" y="3696335"/>
            <a:ext cx="8924925" cy="2869565"/>
          </a:xfrm>
          <a:prstGeom prst="rect">
            <a:avLst/>
          </a:prstGeom>
          <a:solidFill>
            <a:srgbClr val="F7F2EC"/>
          </a:solidFill>
          <a:ln>
            <a:solidFill>
              <a:srgbClr val="F7F2EC"/>
            </a:solidFill>
          </a:ln>
          <a:effectLst>
            <a:outerShdw blurRad="190500" dist="88900" dir="2400000" sx="101000" sy="101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 fontAlgn="auto">
              <a:lnSpc>
                <a:spcPct val="120000"/>
              </a:lnSpc>
            </a:pPr>
            <a:r>
              <a:rPr lang="zh-CN" altLang="en-US" spc="800">
                <a:solidFill>
                  <a:schemeClr val="tx1"/>
                </a:solidFill>
                <a:uFillTx/>
              </a:rPr>
              <a:t>标 题</a:t>
            </a:r>
            <a:r>
              <a:rPr lang="zh-CN" altLang="en-US">
                <a:solidFill>
                  <a:schemeClr val="tx1"/>
                </a:solidFill>
              </a:rPr>
              <a:t>：解决“三农”问题的根本路径是协同推进“新三农”建设</a:t>
            </a:r>
            <a:endParaRPr lang="zh-CN" altLang="en-US">
              <a:solidFill>
                <a:schemeClr val="tx1"/>
              </a:solidFill>
            </a:endParaRPr>
          </a:p>
          <a:p>
            <a:pPr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关 键 词：农业现代化；新型农民 ；农村现代化；生态化；新三农 ；现代科技体系</a:t>
            </a:r>
            <a:endParaRPr lang="zh-CN" altLang="en-US">
              <a:solidFill>
                <a:schemeClr val="tx1"/>
              </a:solidFill>
            </a:endParaRPr>
          </a:p>
          <a:p>
            <a:pPr algn="l" fontAlgn="auto">
              <a:lnSpc>
                <a:spcPct val="120000"/>
              </a:lnSpc>
            </a:pPr>
            <a:r>
              <a:rPr lang="zh-CN" altLang="en-US" spc="800">
                <a:solidFill>
                  <a:schemeClr val="tx1"/>
                </a:solidFill>
                <a:uFillTx/>
              </a:rPr>
              <a:t>摘 要</a:t>
            </a:r>
            <a:r>
              <a:rPr lang="zh-CN" altLang="en-US">
                <a:solidFill>
                  <a:schemeClr val="tx1"/>
                </a:solidFill>
              </a:rPr>
              <a:t>：我国农业和农村改革已经历了30 余年的光辉历程，人们在探索现</a:t>
            </a:r>
            <a:endParaRPr lang="zh-CN" altLang="en-US">
              <a:solidFill>
                <a:schemeClr val="tx1"/>
              </a:solidFill>
            </a:endParaRPr>
          </a:p>
          <a:p>
            <a:pPr marL="1080135"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代农业发展道路的过程中逐渐认识到，农业问题、农村问题和农民问题是密</a:t>
            </a:r>
            <a:endParaRPr lang="zh-CN" altLang="en-US">
              <a:solidFill>
                <a:schemeClr val="tx1"/>
              </a:solidFill>
            </a:endParaRPr>
          </a:p>
          <a:p>
            <a:pPr marL="1080135"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不可分的“三位一体”的关系，撇开其他任何两个问题而孤立解决一个问题</a:t>
            </a:r>
            <a:endParaRPr lang="zh-CN" altLang="en-US">
              <a:solidFill>
                <a:schemeClr val="tx1"/>
              </a:solidFill>
            </a:endParaRPr>
          </a:p>
          <a:p>
            <a:pPr marL="1080135"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都是十分困难和不现实的，农业现代化建设单纯以农业论农业不行，必须同</a:t>
            </a:r>
            <a:endParaRPr lang="zh-CN" altLang="en-US">
              <a:solidFill>
                <a:schemeClr val="tx1"/>
              </a:solidFill>
            </a:endParaRPr>
          </a:p>
          <a:p>
            <a:pPr marL="1080135"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时重视农业、农村和农民问题，这三者紧密联系而被称为“三农”问题。</a:t>
            </a:r>
            <a:endParaRPr lang="zh-CN" altLang="en-US">
              <a:solidFill>
                <a:schemeClr val="tx1"/>
              </a:solidFill>
            </a:endParaRPr>
          </a:p>
          <a:p>
            <a:pPr algn="l"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所属图书：《制度创新与农业现代化、新型城镇化》</a:t>
            </a: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2428240" y="3625215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>
            <a:off x="9867265" y="3648075"/>
            <a:ext cx="108000" cy="1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721610" y="2709545"/>
            <a:ext cx="3046095" cy="2974340"/>
          </a:xfrm>
          <a:custGeom>
            <a:avLst/>
            <a:gdLst>
              <a:gd name="connsiteX0" fmla="*/ 4610100 w 4610100"/>
              <a:gd name="connsiteY0" fmla="*/ 2349500 h 4483100"/>
              <a:gd name="connsiteX1" fmla="*/ 2082800 w 4610100"/>
              <a:gd name="connsiteY1" fmla="*/ 4483100 h 4483100"/>
              <a:gd name="connsiteX2" fmla="*/ 0 w 4610100"/>
              <a:gd name="connsiteY2" fmla="*/ 2336800 h 4483100"/>
              <a:gd name="connsiteX3" fmla="*/ 2260600 w 4610100"/>
              <a:gd name="connsiteY3" fmla="*/ 0 h 4483100"/>
              <a:gd name="connsiteX4" fmla="*/ 4610100 w 4610100"/>
              <a:gd name="connsiteY4" fmla="*/ 2349500 h 4483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0100" h="4483100">
                <a:moveTo>
                  <a:pt x="4610100" y="2349500"/>
                </a:moveTo>
                <a:lnTo>
                  <a:pt x="2082800" y="4483100"/>
                </a:lnTo>
                <a:lnTo>
                  <a:pt x="0" y="2336800"/>
                </a:lnTo>
                <a:lnTo>
                  <a:pt x="2260600" y="0"/>
                </a:lnTo>
                <a:lnTo>
                  <a:pt x="4610100" y="234950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2" name="任意多边形 1"/>
          <p:cNvSpPr/>
          <p:nvPr/>
        </p:nvSpPr>
        <p:spPr>
          <a:xfrm rot="10800000" flipH="1">
            <a:off x="1939290" y="2076450"/>
            <a:ext cx="2446020" cy="2416810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197735" y="2621280"/>
            <a:ext cx="1714500" cy="10147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 </a:t>
            </a:r>
            <a:r>
              <a:rPr lang="en-US" altLang="zh-CN" sz="60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03</a:t>
            </a:r>
            <a:endParaRPr lang="zh-CN" altLang="en-US" sz="6000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2" name="TextBox 48"/>
          <p:cNvSpPr txBox="1"/>
          <p:nvPr/>
        </p:nvSpPr>
        <p:spPr>
          <a:xfrm>
            <a:off x="4761865" y="2451100"/>
            <a:ext cx="5272405" cy="745490"/>
          </a:xfrm>
          <a:prstGeom prst="rect">
            <a:avLst/>
          </a:prstGeom>
          <a:noFill/>
        </p:spPr>
        <p:txBody>
          <a:bodyPr wrap="square" lIns="68584" tIns="34291" rIns="68584" bIns="34291" rtlCol="0">
            <a:spAutoFit/>
          </a:bodyPr>
          <a:p>
            <a:pPr algn="l">
              <a:defRPr/>
            </a:pPr>
            <a:r>
              <a:rPr lang="zh-CN" altLang="en-US" sz="4400" b="1" kern="0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平台界面与功能</a:t>
            </a:r>
            <a:endParaRPr lang="zh-CN" altLang="en-US" sz="4400" b="1" ker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4853305" y="3235325"/>
            <a:ext cx="5358130" cy="9525"/>
          </a:xfrm>
          <a:prstGeom prst="line">
            <a:avLst/>
          </a:prstGeom>
          <a:ln w="15875">
            <a:solidFill>
              <a:srgbClr val="DE5000"/>
            </a:solidFill>
            <a:tailEnd type="diamond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6" name="文本框 9"/>
          <p:cNvSpPr txBox="1"/>
          <p:nvPr/>
        </p:nvSpPr>
        <p:spPr>
          <a:xfrm>
            <a:off x="4924425" y="3420745"/>
            <a:ext cx="6151880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1714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不同类型资源的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“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阅读</a:t>
            </a:r>
            <a:r>
              <a:rPr lang="en-US" altLang="zh-CN" sz="200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”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界面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2700000">
            <a:off x="3811270" y="2846705"/>
            <a:ext cx="6168390" cy="6485255"/>
          </a:xfrm>
          <a:prstGeom prst="rect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tx1">
                  <a:alpha val="30000"/>
                </a:schemeClr>
              </a:gs>
            </a:gsLst>
            <a:lin ang="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8" name="任意多边形 37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538605" y="326390"/>
            <a:ext cx="9241155" cy="930801"/>
            <a:chOff x="1520468" y="3554359"/>
            <a:chExt cx="3978632" cy="930547"/>
          </a:xfrm>
        </p:grpSpPr>
        <p:sp>
          <p:nvSpPr>
            <p:cNvPr id="40" name="文本框 39"/>
            <p:cNvSpPr txBox="1"/>
            <p:nvPr/>
          </p:nvSpPr>
          <p:spPr>
            <a:xfrm>
              <a:off x="1520469" y="3554359"/>
              <a:ext cx="3840480" cy="5834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200" b="1" kern="0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平台界面与功能</a:t>
              </a:r>
              <a:endPara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20468" y="4086235"/>
              <a:ext cx="3978632" cy="39867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图书的阅读界面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721234" y="4889021"/>
            <a:ext cx="3962400" cy="829310"/>
            <a:chOff x="7145917" y="3183722"/>
            <a:chExt cx="3962400" cy="829310"/>
          </a:xfrm>
        </p:grpSpPr>
        <p:sp>
          <p:nvSpPr>
            <p:cNvPr id="30" name="矩形 29"/>
            <p:cNvSpPr/>
            <p:nvPr/>
          </p:nvSpPr>
          <p:spPr>
            <a:xfrm>
              <a:off x="7145917" y="3183722"/>
              <a:ext cx="3886200" cy="5340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sym typeface="+mn-lt"/>
                </a:rPr>
                <a:t>网页阅读</a:t>
              </a:r>
              <a:endParaRPr lang="zh-CN" altLang="en-US" sz="2400" b="1" dirty="0">
                <a:solidFill>
                  <a:schemeClr val="bg1"/>
                </a:solidFill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145917" y="3641557"/>
              <a:ext cx="3962400" cy="3714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14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支持文内检索，全文复制，字号调节</a:t>
              </a:r>
              <a:endParaRPr lang="zh-CN" altLang="en-US" sz="1600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 rot="2700000">
            <a:off x="3811270" y="2837180"/>
            <a:ext cx="6168390" cy="6485255"/>
          </a:xfrm>
          <a:prstGeom prst="rect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tx1">
                  <a:alpha val="30000"/>
                </a:schemeClr>
              </a:gs>
            </a:gsLst>
            <a:lin ang="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2421890" y="1605915"/>
            <a:ext cx="7200265" cy="46558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2721234" y="4879496"/>
            <a:ext cx="3962400" cy="829310"/>
            <a:chOff x="7145917" y="3183722"/>
            <a:chExt cx="3962400" cy="829310"/>
          </a:xfrm>
        </p:grpSpPr>
        <p:sp>
          <p:nvSpPr>
            <p:cNvPr id="46" name="矩形 45"/>
            <p:cNvSpPr/>
            <p:nvPr/>
          </p:nvSpPr>
          <p:spPr>
            <a:xfrm>
              <a:off x="7145917" y="3183722"/>
              <a:ext cx="3886200" cy="5340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sym typeface="+mn-lt"/>
                </a:rPr>
                <a:t>网页阅读</a:t>
              </a:r>
              <a:endParaRPr lang="zh-CN" altLang="en-US" sz="2400" b="1" dirty="0">
                <a:solidFill>
                  <a:schemeClr val="bg1"/>
                </a:solidFill>
                <a:sym typeface="+mn-lt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7145917" y="3641557"/>
              <a:ext cx="3962400" cy="3714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14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支持文内检索，全文复制，字号调节</a:t>
              </a:r>
              <a:endParaRPr lang="zh-CN" altLang="en-US" sz="1600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endParaRPr>
            </a:p>
          </p:txBody>
        </p:sp>
      </p:grpSp>
      <p:pic>
        <p:nvPicPr>
          <p:cNvPr id="48" name="图片 47"/>
          <p:cNvPicPr>
            <a:picLocks noChangeAspect="1"/>
          </p:cNvPicPr>
          <p:nvPr/>
        </p:nvPicPr>
        <p:blipFill>
          <a:blip r:embed="rId1"/>
          <a:srcRect b="44198"/>
          <a:stretch>
            <a:fillRect/>
          </a:stretch>
        </p:blipFill>
        <p:spPr>
          <a:xfrm>
            <a:off x="2421890" y="1615440"/>
            <a:ext cx="7200053" cy="3140097"/>
          </a:xfrm>
          <a:prstGeom prst="rect">
            <a:avLst/>
          </a:prstGeom>
        </p:spPr>
      </p:pic>
      <p:sp>
        <p:nvSpPr>
          <p:cNvPr id="53" name="矩形 52"/>
          <p:cNvSpPr>
            <a:spLocks noChangeAspect="1"/>
          </p:cNvSpPr>
          <p:nvPr/>
        </p:nvSpPr>
        <p:spPr>
          <a:xfrm>
            <a:off x="817245" y="3700780"/>
            <a:ext cx="1145540" cy="465455"/>
          </a:xfrm>
          <a:prstGeom prst="rect">
            <a:avLst/>
          </a:prstGeom>
          <a:solidFill>
            <a:srgbClr val="65B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rPr>
              <a:t>阅读</a:t>
            </a:r>
            <a:endParaRPr lang="zh-CN" altLang="en-US"/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2700000">
            <a:off x="3811270" y="2846705"/>
            <a:ext cx="6168390" cy="6485255"/>
          </a:xfrm>
          <a:prstGeom prst="rect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tx1">
                  <a:alpha val="30000"/>
                </a:schemeClr>
              </a:gs>
            </a:gsLst>
            <a:lin ang="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8" name="任意多边形 37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538605" y="326390"/>
            <a:ext cx="9241155" cy="930801"/>
            <a:chOff x="1520468" y="3554359"/>
            <a:chExt cx="3978632" cy="930547"/>
          </a:xfrm>
        </p:grpSpPr>
        <p:sp>
          <p:nvSpPr>
            <p:cNvPr id="40" name="文本框 39"/>
            <p:cNvSpPr txBox="1"/>
            <p:nvPr/>
          </p:nvSpPr>
          <p:spPr>
            <a:xfrm>
              <a:off x="1520469" y="3554359"/>
              <a:ext cx="3840480" cy="5834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200" b="1" kern="0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平台界面与功能</a:t>
              </a:r>
              <a:endPara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20468" y="4086235"/>
              <a:ext cx="3978632" cy="39867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图书的阅读界面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2421890" y="1615440"/>
            <a:ext cx="7176770" cy="46558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2721234" y="5173501"/>
            <a:ext cx="5915025" cy="829310"/>
            <a:chOff x="7145917" y="3183722"/>
            <a:chExt cx="5915025" cy="829310"/>
          </a:xfrm>
        </p:grpSpPr>
        <p:sp>
          <p:nvSpPr>
            <p:cNvPr id="30" name="矩形 29"/>
            <p:cNvSpPr/>
            <p:nvPr/>
          </p:nvSpPr>
          <p:spPr>
            <a:xfrm>
              <a:off x="7145917" y="3183722"/>
              <a:ext cx="3886200" cy="5340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sym typeface="+mn-lt"/>
                </a:rPr>
                <a:t>原版阅读</a:t>
              </a:r>
              <a:endParaRPr lang="zh-CN" altLang="en-US" sz="2400" b="1" dirty="0">
                <a:solidFill>
                  <a:schemeClr val="bg1"/>
                </a:solidFill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145917" y="3641557"/>
              <a:ext cx="5915025" cy="3714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14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内置阅读器阅读，支持全文复制以及其他常规</a:t>
              </a:r>
              <a:r>
                <a:rPr lang="en-US" altLang="zh-CN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PDF</a:t>
              </a:r>
              <a:r>
                <a:rPr lang="zh-CN" altLang="en-US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阅读器功能</a:t>
              </a:r>
              <a:endParaRPr lang="zh-CN" altLang="en-US" sz="1600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48443"/>
          <a:stretch>
            <a:fillRect/>
          </a:stretch>
        </p:blipFill>
        <p:spPr>
          <a:xfrm>
            <a:off x="2398395" y="1615440"/>
            <a:ext cx="7200265" cy="3491230"/>
          </a:xfrm>
          <a:prstGeom prst="rect">
            <a:avLst/>
          </a:prstGeom>
        </p:spPr>
      </p:pic>
      <p:sp>
        <p:nvSpPr>
          <p:cNvPr id="53" name="矩形 52"/>
          <p:cNvSpPr>
            <a:spLocks noChangeAspect="1"/>
          </p:cNvSpPr>
          <p:nvPr/>
        </p:nvSpPr>
        <p:spPr>
          <a:xfrm>
            <a:off x="817245" y="3700780"/>
            <a:ext cx="1145540" cy="465455"/>
          </a:xfrm>
          <a:prstGeom prst="rect">
            <a:avLst/>
          </a:prstGeom>
          <a:solidFill>
            <a:srgbClr val="65B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rPr>
              <a:t>阅读</a:t>
            </a:r>
            <a:endParaRPr lang="zh-CN" altLang="en-US"/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2700000">
            <a:off x="3811270" y="2846705"/>
            <a:ext cx="6168390" cy="6485255"/>
          </a:xfrm>
          <a:prstGeom prst="rect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tx1">
                  <a:alpha val="30000"/>
                </a:schemeClr>
              </a:gs>
            </a:gsLst>
            <a:lin ang="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8" name="任意多边形 37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538605" y="326390"/>
            <a:ext cx="9241155" cy="930801"/>
            <a:chOff x="1520468" y="3554359"/>
            <a:chExt cx="3978632" cy="930547"/>
          </a:xfrm>
        </p:grpSpPr>
        <p:sp>
          <p:nvSpPr>
            <p:cNvPr id="40" name="文本框 39"/>
            <p:cNvSpPr txBox="1"/>
            <p:nvPr/>
          </p:nvSpPr>
          <p:spPr>
            <a:xfrm>
              <a:off x="1520469" y="3554359"/>
              <a:ext cx="3840480" cy="5834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200" b="1" kern="0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平台界面与功能</a:t>
              </a:r>
              <a:endPara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20468" y="4086235"/>
              <a:ext cx="3978632" cy="39867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条目的阅读界面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2421890" y="1615440"/>
            <a:ext cx="7176770" cy="46558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2721234" y="5173501"/>
            <a:ext cx="5915025" cy="829310"/>
            <a:chOff x="7145917" y="3183722"/>
            <a:chExt cx="5915025" cy="829310"/>
          </a:xfrm>
        </p:grpSpPr>
        <p:sp>
          <p:nvSpPr>
            <p:cNvPr id="30" name="矩形 29"/>
            <p:cNvSpPr/>
            <p:nvPr/>
          </p:nvSpPr>
          <p:spPr>
            <a:xfrm>
              <a:off x="7145917" y="3183722"/>
              <a:ext cx="3886200" cy="5340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sym typeface="+mn-lt"/>
                </a:rPr>
                <a:t>网页阅读</a:t>
              </a:r>
              <a:endParaRPr lang="zh-CN" altLang="en-US" sz="2400" b="1" dirty="0">
                <a:solidFill>
                  <a:schemeClr val="bg1"/>
                </a:solidFill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145917" y="3641557"/>
              <a:ext cx="5915025" cy="3714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14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支持全文复制，调节字号，追溯所在图书</a:t>
              </a:r>
              <a:endParaRPr lang="zh-CN" altLang="en-US" sz="1600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09825" y="1658620"/>
            <a:ext cx="7200053" cy="3540599"/>
          </a:xfrm>
          <a:prstGeom prst="rect">
            <a:avLst/>
          </a:prstGeom>
        </p:spPr>
      </p:pic>
      <p:sp>
        <p:nvSpPr>
          <p:cNvPr id="53" name="矩形 52"/>
          <p:cNvSpPr>
            <a:spLocks noChangeAspect="1"/>
          </p:cNvSpPr>
          <p:nvPr/>
        </p:nvSpPr>
        <p:spPr>
          <a:xfrm>
            <a:off x="817245" y="3700780"/>
            <a:ext cx="1145540" cy="465455"/>
          </a:xfrm>
          <a:prstGeom prst="rect">
            <a:avLst/>
          </a:prstGeom>
          <a:solidFill>
            <a:srgbClr val="65B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rPr>
              <a:t>阅读全文</a:t>
            </a:r>
            <a:endParaRPr lang="zh-CN" altLang="en-US"/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2700000">
            <a:off x="3811270" y="2846705"/>
            <a:ext cx="6168390" cy="6485255"/>
          </a:xfrm>
          <a:prstGeom prst="rect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tx1">
                  <a:alpha val="30000"/>
                </a:schemeClr>
              </a:gs>
            </a:gsLst>
            <a:lin ang="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8" name="任意多边形 37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538605" y="326390"/>
            <a:ext cx="9241155" cy="930801"/>
            <a:chOff x="1520468" y="3554359"/>
            <a:chExt cx="3978632" cy="930547"/>
          </a:xfrm>
        </p:grpSpPr>
        <p:sp>
          <p:nvSpPr>
            <p:cNvPr id="40" name="文本框 39"/>
            <p:cNvSpPr txBox="1"/>
            <p:nvPr/>
          </p:nvSpPr>
          <p:spPr>
            <a:xfrm>
              <a:off x="1520469" y="3554359"/>
              <a:ext cx="3840480" cy="5834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200" b="1" kern="0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平台界面与功能</a:t>
              </a:r>
              <a:endPara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20468" y="4086235"/>
              <a:ext cx="3978632" cy="39867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百科的阅读界面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2421890" y="1615440"/>
            <a:ext cx="7176770" cy="46558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2721234" y="5173501"/>
            <a:ext cx="5915025" cy="829310"/>
            <a:chOff x="7145917" y="3183722"/>
            <a:chExt cx="5915025" cy="829310"/>
          </a:xfrm>
        </p:grpSpPr>
        <p:sp>
          <p:nvSpPr>
            <p:cNvPr id="30" name="矩形 29"/>
            <p:cNvSpPr/>
            <p:nvPr/>
          </p:nvSpPr>
          <p:spPr>
            <a:xfrm>
              <a:off x="7145917" y="3183722"/>
              <a:ext cx="3886200" cy="5340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sym typeface="+mn-lt"/>
                </a:rPr>
                <a:t>网页阅读</a:t>
              </a:r>
              <a:endParaRPr lang="zh-CN" altLang="en-US" sz="2400" b="1" dirty="0">
                <a:solidFill>
                  <a:schemeClr val="bg1"/>
                </a:solidFill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145917" y="3641557"/>
              <a:ext cx="5915025" cy="3714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14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支持全文复制，目录索引，二维码手机阅读</a:t>
              </a:r>
              <a:endParaRPr lang="zh-CN" altLang="en-US" sz="1600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endParaRPr>
            </a:p>
          </p:txBody>
        </p:sp>
      </p:grpSp>
      <p:sp>
        <p:nvSpPr>
          <p:cNvPr id="53" name="矩形 52"/>
          <p:cNvSpPr>
            <a:spLocks noChangeAspect="1"/>
          </p:cNvSpPr>
          <p:nvPr/>
        </p:nvSpPr>
        <p:spPr>
          <a:xfrm>
            <a:off x="817245" y="3700780"/>
            <a:ext cx="1145540" cy="465455"/>
          </a:xfrm>
          <a:prstGeom prst="rect">
            <a:avLst/>
          </a:prstGeom>
          <a:solidFill>
            <a:srgbClr val="65B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rPr>
              <a:t>详细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t="29617"/>
          <a:stretch>
            <a:fillRect/>
          </a:stretch>
        </p:blipFill>
        <p:spPr>
          <a:xfrm>
            <a:off x="2421890" y="1615440"/>
            <a:ext cx="7200265" cy="34918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2700000">
            <a:off x="3811270" y="2846705"/>
            <a:ext cx="6168390" cy="6485255"/>
          </a:xfrm>
          <a:prstGeom prst="rect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tx1">
                  <a:alpha val="30000"/>
                </a:schemeClr>
              </a:gs>
            </a:gsLst>
            <a:lin ang="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8" name="任意多边形 37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538605" y="326390"/>
            <a:ext cx="9241155" cy="930801"/>
            <a:chOff x="1520468" y="3554359"/>
            <a:chExt cx="3978632" cy="930547"/>
          </a:xfrm>
        </p:grpSpPr>
        <p:sp>
          <p:nvSpPr>
            <p:cNvPr id="40" name="文本框 39"/>
            <p:cNvSpPr txBox="1"/>
            <p:nvPr/>
          </p:nvSpPr>
          <p:spPr>
            <a:xfrm>
              <a:off x="1520469" y="3554359"/>
              <a:ext cx="3840480" cy="5834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200" b="1" kern="0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平台界面与功能</a:t>
              </a:r>
              <a:endPara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20468" y="4086235"/>
              <a:ext cx="3978632" cy="39867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年度数据的阅读界面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2421890" y="1615440"/>
            <a:ext cx="7176770" cy="46558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2721234" y="5183026"/>
            <a:ext cx="5915025" cy="829310"/>
            <a:chOff x="7145917" y="3183722"/>
            <a:chExt cx="5915025" cy="829310"/>
          </a:xfrm>
        </p:grpSpPr>
        <p:sp>
          <p:nvSpPr>
            <p:cNvPr id="30" name="矩形 29"/>
            <p:cNvSpPr/>
            <p:nvPr/>
          </p:nvSpPr>
          <p:spPr>
            <a:xfrm>
              <a:off x="7145917" y="3183722"/>
              <a:ext cx="3886200" cy="5340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sym typeface="+mn-lt"/>
                </a:rPr>
                <a:t>图表形式</a:t>
              </a:r>
              <a:endParaRPr lang="zh-CN" altLang="en-US" sz="2400" b="1" dirty="0">
                <a:solidFill>
                  <a:schemeClr val="bg1"/>
                </a:solidFill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145917" y="3641557"/>
              <a:ext cx="5915025" cy="3714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14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支持复制、下载</a:t>
              </a:r>
              <a:endParaRPr lang="zh-CN" altLang="en-US" sz="1600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endParaRPr>
            </a:p>
          </p:txBody>
        </p:sp>
      </p:grpSp>
      <p:sp>
        <p:nvSpPr>
          <p:cNvPr id="53" name="矩形 52"/>
          <p:cNvSpPr>
            <a:spLocks noChangeAspect="1"/>
          </p:cNvSpPr>
          <p:nvPr/>
        </p:nvSpPr>
        <p:spPr>
          <a:xfrm>
            <a:off x="817245" y="3700780"/>
            <a:ext cx="1145540" cy="465455"/>
          </a:xfrm>
          <a:prstGeom prst="rect">
            <a:avLst/>
          </a:prstGeom>
          <a:solidFill>
            <a:srgbClr val="65B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rPr>
              <a:t>生成表格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00935" y="1539240"/>
            <a:ext cx="7200053" cy="3488422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2700000">
            <a:off x="3811270" y="2846705"/>
            <a:ext cx="6168390" cy="6485255"/>
          </a:xfrm>
          <a:prstGeom prst="rect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tx1">
                  <a:alpha val="30000"/>
                </a:schemeClr>
              </a:gs>
            </a:gsLst>
            <a:lin ang="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8" name="任意多边形 37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538605" y="326390"/>
            <a:ext cx="9241155" cy="930801"/>
            <a:chOff x="1520468" y="3554359"/>
            <a:chExt cx="3978632" cy="930547"/>
          </a:xfrm>
        </p:grpSpPr>
        <p:sp>
          <p:nvSpPr>
            <p:cNvPr id="40" name="文本框 39"/>
            <p:cNvSpPr txBox="1"/>
            <p:nvPr/>
          </p:nvSpPr>
          <p:spPr>
            <a:xfrm>
              <a:off x="1520469" y="3554359"/>
              <a:ext cx="3840480" cy="5834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200" b="1" kern="0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平台界面与功能</a:t>
              </a:r>
              <a:endPara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20468" y="4086235"/>
              <a:ext cx="3978632" cy="39867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图片的阅读界面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2421890" y="1615440"/>
            <a:ext cx="7176770" cy="46558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2721234" y="5183026"/>
            <a:ext cx="5915025" cy="829310"/>
            <a:chOff x="7145917" y="3183722"/>
            <a:chExt cx="5915025" cy="829310"/>
          </a:xfrm>
        </p:grpSpPr>
        <p:sp>
          <p:nvSpPr>
            <p:cNvPr id="30" name="矩形 29"/>
            <p:cNvSpPr/>
            <p:nvPr/>
          </p:nvSpPr>
          <p:spPr>
            <a:xfrm>
              <a:off x="7145917" y="3183722"/>
              <a:ext cx="3886200" cy="5340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sym typeface="+mn-lt"/>
                </a:rPr>
                <a:t>图片展示</a:t>
              </a:r>
              <a:endParaRPr lang="zh-CN" altLang="en-US" sz="2400" b="1" dirty="0">
                <a:solidFill>
                  <a:schemeClr val="bg1"/>
                </a:solidFill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145917" y="3641557"/>
              <a:ext cx="5915025" cy="3714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14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支持下载、查看大图、追溯所在图书</a:t>
              </a:r>
              <a:endParaRPr lang="zh-CN" altLang="en-US" sz="1600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endParaRPr>
            </a:p>
          </p:txBody>
        </p:sp>
      </p:grpSp>
      <p:sp>
        <p:nvSpPr>
          <p:cNvPr id="53" name="矩形 52"/>
          <p:cNvSpPr>
            <a:spLocks noChangeAspect="1"/>
          </p:cNvSpPr>
          <p:nvPr/>
        </p:nvSpPr>
        <p:spPr>
          <a:xfrm>
            <a:off x="817245" y="3700780"/>
            <a:ext cx="1145540" cy="465455"/>
          </a:xfrm>
          <a:prstGeom prst="rect">
            <a:avLst/>
          </a:prstGeom>
          <a:solidFill>
            <a:srgbClr val="65B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点击图片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1890" y="1343660"/>
            <a:ext cx="7200053" cy="3662203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2700000">
            <a:off x="3811270" y="2846705"/>
            <a:ext cx="6168390" cy="6485255"/>
          </a:xfrm>
          <a:prstGeom prst="rect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tx1">
                  <a:alpha val="30000"/>
                </a:schemeClr>
              </a:gs>
            </a:gsLst>
            <a:lin ang="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8" name="任意多边形 37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538605" y="326390"/>
            <a:ext cx="9241155" cy="930801"/>
            <a:chOff x="1520468" y="3554359"/>
            <a:chExt cx="3978632" cy="930547"/>
          </a:xfrm>
        </p:grpSpPr>
        <p:sp>
          <p:nvSpPr>
            <p:cNvPr id="40" name="文本框 39"/>
            <p:cNvSpPr txBox="1"/>
            <p:nvPr/>
          </p:nvSpPr>
          <p:spPr>
            <a:xfrm>
              <a:off x="1520469" y="3554359"/>
              <a:ext cx="3840480" cy="5834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200" b="1" kern="0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平台界面与功能</a:t>
              </a:r>
              <a:endPara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20468" y="4086235"/>
              <a:ext cx="3978632" cy="39867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视频的阅读界面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2421890" y="1615440"/>
            <a:ext cx="7176770" cy="46558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2721234" y="5183026"/>
            <a:ext cx="5915025" cy="829310"/>
            <a:chOff x="7145917" y="3183722"/>
            <a:chExt cx="5915025" cy="829310"/>
          </a:xfrm>
        </p:grpSpPr>
        <p:sp>
          <p:nvSpPr>
            <p:cNvPr id="30" name="矩形 29"/>
            <p:cNvSpPr/>
            <p:nvPr/>
          </p:nvSpPr>
          <p:spPr>
            <a:xfrm>
              <a:off x="7145917" y="3183722"/>
              <a:ext cx="3886200" cy="5340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sym typeface="+mn-lt"/>
                </a:rPr>
                <a:t>视频</a:t>
              </a:r>
              <a:r>
                <a:rPr lang="zh-CN" altLang="en-US" sz="2400" b="1" dirty="0">
                  <a:solidFill>
                    <a:schemeClr val="bg1"/>
                  </a:solidFill>
                  <a:sym typeface="+mn-lt"/>
                </a:rPr>
                <a:t>播放</a:t>
              </a:r>
              <a:endParaRPr lang="zh-CN" altLang="en-US" sz="2400" b="1" dirty="0">
                <a:solidFill>
                  <a:schemeClr val="bg1"/>
                </a:solidFill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145917" y="3641557"/>
              <a:ext cx="5915025" cy="3714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14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支持一般视频播放功能</a:t>
              </a:r>
              <a:endParaRPr lang="zh-CN" altLang="en-US" sz="1600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endParaRPr>
            </a:p>
          </p:txBody>
        </p:sp>
      </p:grpSp>
      <p:sp>
        <p:nvSpPr>
          <p:cNvPr id="53" name="矩形 52"/>
          <p:cNvSpPr>
            <a:spLocks noChangeAspect="1"/>
          </p:cNvSpPr>
          <p:nvPr/>
        </p:nvSpPr>
        <p:spPr>
          <a:xfrm>
            <a:off x="817245" y="3700780"/>
            <a:ext cx="1145540" cy="465455"/>
          </a:xfrm>
          <a:prstGeom prst="rect">
            <a:avLst/>
          </a:prstGeom>
          <a:solidFill>
            <a:srgbClr val="65B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点击视频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t="8702"/>
          <a:stretch>
            <a:fillRect/>
          </a:stretch>
        </p:blipFill>
        <p:spPr>
          <a:xfrm>
            <a:off x="2409825" y="1615440"/>
            <a:ext cx="7200265" cy="348424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2700000">
            <a:off x="3811270" y="2846705"/>
            <a:ext cx="6168390" cy="6485255"/>
          </a:xfrm>
          <a:prstGeom prst="rect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tx1">
                  <a:alpha val="30000"/>
                </a:schemeClr>
              </a:gs>
            </a:gsLst>
            <a:lin ang="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8" name="任意多边形 37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538605" y="326390"/>
            <a:ext cx="9241155" cy="930801"/>
            <a:chOff x="1520468" y="3554359"/>
            <a:chExt cx="3978632" cy="930547"/>
          </a:xfrm>
        </p:grpSpPr>
        <p:sp>
          <p:nvSpPr>
            <p:cNvPr id="40" name="文本框 39"/>
            <p:cNvSpPr txBox="1"/>
            <p:nvPr/>
          </p:nvSpPr>
          <p:spPr>
            <a:xfrm>
              <a:off x="1520469" y="3554359"/>
              <a:ext cx="3840480" cy="5834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200" b="1" kern="0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平台界面与功能</a:t>
              </a:r>
              <a:endPara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20468" y="4086235"/>
              <a:ext cx="3978632" cy="39867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专利的阅读界面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2421890" y="1615440"/>
            <a:ext cx="7176770" cy="46558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2721234" y="5183026"/>
            <a:ext cx="5915025" cy="829310"/>
            <a:chOff x="7145917" y="3183722"/>
            <a:chExt cx="5915025" cy="829310"/>
          </a:xfrm>
        </p:grpSpPr>
        <p:sp>
          <p:nvSpPr>
            <p:cNvPr id="30" name="矩形 29"/>
            <p:cNvSpPr/>
            <p:nvPr/>
          </p:nvSpPr>
          <p:spPr>
            <a:xfrm>
              <a:off x="7145917" y="3183722"/>
              <a:ext cx="3886200" cy="5340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20000"/>
                </a:lnSpc>
              </a:pPr>
              <a:r>
                <a:rPr lang="en-US" altLang="zh-CN" sz="2400" b="1" dirty="0">
                  <a:solidFill>
                    <a:schemeClr val="bg1"/>
                  </a:solidFill>
                  <a:sym typeface="+mn-lt"/>
                </a:rPr>
                <a:t>PDF</a:t>
              </a:r>
              <a:r>
                <a:rPr lang="zh-CN" altLang="en-US" sz="2400" b="1" dirty="0">
                  <a:solidFill>
                    <a:schemeClr val="bg1"/>
                  </a:solidFill>
                  <a:sym typeface="+mn-lt"/>
                </a:rPr>
                <a:t>全文查看</a:t>
              </a:r>
              <a:endParaRPr lang="zh-CN" altLang="en-US" sz="2400" b="1" dirty="0">
                <a:solidFill>
                  <a:schemeClr val="bg1"/>
                </a:solidFill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145917" y="3641557"/>
              <a:ext cx="5915025" cy="3714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14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支持著录项下载、</a:t>
              </a:r>
              <a:r>
                <a:rPr lang="en-US" altLang="zh-CN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PDF</a:t>
              </a:r>
              <a:r>
                <a:rPr lang="zh-CN" altLang="en-US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全文下载</a:t>
              </a:r>
              <a:endParaRPr lang="zh-CN" altLang="en-US" sz="1600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endParaRPr>
            </a:p>
          </p:txBody>
        </p:sp>
      </p:grpSp>
      <p:sp>
        <p:nvSpPr>
          <p:cNvPr id="53" name="矩形 52"/>
          <p:cNvSpPr>
            <a:spLocks noChangeAspect="1"/>
          </p:cNvSpPr>
          <p:nvPr/>
        </p:nvSpPr>
        <p:spPr>
          <a:xfrm>
            <a:off x="817245" y="3700780"/>
            <a:ext cx="1145540" cy="465455"/>
          </a:xfrm>
          <a:prstGeom prst="rect">
            <a:avLst/>
          </a:prstGeom>
          <a:solidFill>
            <a:srgbClr val="65B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PDF</a:t>
            </a:r>
            <a:r>
              <a:rPr lang="zh-CN" altLang="en-US"/>
              <a:t>全文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t="10807" b="13849"/>
          <a:stretch>
            <a:fillRect/>
          </a:stretch>
        </p:blipFill>
        <p:spPr>
          <a:xfrm>
            <a:off x="2398395" y="1615440"/>
            <a:ext cx="7200265" cy="330263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115820" y="2709545"/>
            <a:ext cx="3046095" cy="2974340"/>
          </a:xfrm>
          <a:custGeom>
            <a:avLst/>
            <a:gdLst>
              <a:gd name="connsiteX0" fmla="*/ 4610100 w 4610100"/>
              <a:gd name="connsiteY0" fmla="*/ 2349500 h 4483100"/>
              <a:gd name="connsiteX1" fmla="*/ 2082800 w 4610100"/>
              <a:gd name="connsiteY1" fmla="*/ 4483100 h 4483100"/>
              <a:gd name="connsiteX2" fmla="*/ 0 w 4610100"/>
              <a:gd name="connsiteY2" fmla="*/ 2336800 h 4483100"/>
              <a:gd name="connsiteX3" fmla="*/ 2260600 w 4610100"/>
              <a:gd name="connsiteY3" fmla="*/ 0 h 4483100"/>
              <a:gd name="connsiteX4" fmla="*/ 4610100 w 4610100"/>
              <a:gd name="connsiteY4" fmla="*/ 2349500 h 4483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0100" h="4483100">
                <a:moveTo>
                  <a:pt x="4610100" y="2349500"/>
                </a:moveTo>
                <a:lnTo>
                  <a:pt x="2082800" y="4483100"/>
                </a:lnTo>
                <a:lnTo>
                  <a:pt x="0" y="2336800"/>
                </a:lnTo>
                <a:lnTo>
                  <a:pt x="2260600" y="0"/>
                </a:lnTo>
                <a:lnTo>
                  <a:pt x="4610100" y="234950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2" name="任意多边形 1"/>
          <p:cNvSpPr/>
          <p:nvPr/>
        </p:nvSpPr>
        <p:spPr>
          <a:xfrm rot="10800000" flipH="1">
            <a:off x="1333500" y="2076450"/>
            <a:ext cx="2446020" cy="2416810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591945" y="2621280"/>
            <a:ext cx="1714500" cy="10147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 </a:t>
            </a:r>
            <a:r>
              <a:rPr lang="en-US" altLang="zh-CN" sz="60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04</a:t>
            </a:r>
            <a:endParaRPr lang="zh-CN" altLang="en-US" sz="6000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2" name="TextBox 48"/>
          <p:cNvSpPr txBox="1"/>
          <p:nvPr/>
        </p:nvSpPr>
        <p:spPr>
          <a:xfrm>
            <a:off x="4156075" y="2451100"/>
            <a:ext cx="7784465" cy="745490"/>
          </a:xfrm>
          <a:prstGeom prst="rect">
            <a:avLst/>
          </a:prstGeom>
          <a:noFill/>
        </p:spPr>
        <p:txBody>
          <a:bodyPr wrap="square" lIns="68584" tIns="34291" rIns="68584" bIns="34291" rtlCol="0">
            <a:spAutoFit/>
          </a:bodyPr>
          <a:p>
            <a:pPr algn="l"/>
            <a:r>
              <a:rPr lang="zh-CN" altLang="en-US" sz="4400" b="1" kern="0" spc="370">
                <a:solidFill>
                  <a:schemeClr val="accent6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索引与检索</a:t>
            </a:r>
            <a:endParaRPr lang="en-GB" altLang="zh-CN" sz="4400" b="1" spc="-100" dirty="0">
              <a:solidFill>
                <a:schemeClr val="tx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4247515" y="3235325"/>
            <a:ext cx="5358130" cy="9525"/>
          </a:xfrm>
          <a:prstGeom prst="line">
            <a:avLst/>
          </a:prstGeom>
          <a:ln w="15875">
            <a:solidFill>
              <a:srgbClr val="DE5000"/>
            </a:solidFill>
            <a:tailEnd type="diamond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6" name="文本框 9"/>
          <p:cNvSpPr txBox="1"/>
          <p:nvPr/>
        </p:nvSpPr>
        <p:spPr>
          <a:xfrm>
            <a:off x="4318635" y="3420745"/>
            <a:ext cx="5643880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1714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按照资源分类进行索引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——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以年度数据库为例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331970" y="3790950"/>
            <a:ext cx="5349240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1714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按照检索来筛选资源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——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以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条目数据库为例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75740" y="3383915"/>
            <a:ext cx="2414905" cy="49720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l">
              <a:lnSpc>
                <a:spcPct val="120000"/>
              </a:lnSpc>
            </a:pPr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年度数据库首页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  <a:sym typeface="+mn-ea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 rot="5400000">
            <a:off x="7542530" y="4179570"/>
            <a:ext cx="3959860" cy="6921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568450" y="2234565"/>
            <a:ext cx="7919720" cy="6921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37" name="任意多边形 36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8" name="任意多边形 37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538605" y="326390"/>
            <a:ext cx="9241155" cy="930801"/>
            <a:chOff x="1520468" y="3554359"/>
            <a:chExt cx="3978632" cy="930547"/>
          </a:xfrm>
        </p:grpSpPr>
        <p:sp>
          <p:nvSpPr>
            <p:cNvPr id="40" name="文本框 39"/>
            <p:cNvSpPr txBox="1"/>
            <p:nvPr/>
          </p:nvSpPr>
          <p:spPr>
            <a:xfrm>
              <a:off x="1520469" y="3554359"/>
              <a:ext cx="3840480" cy="5834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200" b="1" kern="0" spc="370">
                  <a:solidFill>
                    <a:schemeClr val="accent6"/>
                  </a:solidFill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索引与检索</a:t>
              </a:r>
              <a:endPara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20468" y="4086235"/>
              <a:ext cx="3978632" cy="39867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按照资源分类进行索引</a:t>
              </a:r>
              <a:r>
                <a:rPr lang="en-US" altLang="zh-CN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——</a:t>
              </a: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以年度数据库为例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7647940" y="2476500"/>
            <a:ext cx="3668395" cy="796925"/>
            <a:chOff x="7522905" y="3331677"/>
            <a:chExt cx="2842568" cy="796812"/>
          </a:xfrm>
        </p:grpSpPr>
        <p:sp>
          <p:nvSpPr>
            <p:cNvPr id="62" name="矩形 61"/>
            <p:cNvSpPr/>
            <p:nvPr/>
          </p:nvSpPr>
          <p:spPr>
            <a:xfrm>
              <a:off x="7522905" y="3331677"/>
              <a:ext cx="2736285" cy="46031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右侧筛选项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7522905" y="3791987"/>
              <a:ext cx="2842568" cy="33650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14000"/>
                </a:lnSpc>
              </a:pPr>
              <a:r>
                <a:rPr lang="zh-CN" altLang="en-US" sz="14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</a:rPr>
                <a:t>筛</a:t>
              </a:r>
              <a:r>
                <a:rPr lang="zh-CN" altLang="en-US" sz="14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</a:rPr>
                <a:t>选出现的字段，点击确定</a:t>
              </a:r>
              <a:endParaRPr lang="zh-CN" altLang="en-US" sz="14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4794885" y="3402330"/>
            <a:ext cx="3093719" cy="1103537"/>
            <a:chOff x="7959150" y="3291672"/>
            <a:chExt cx="3055813" cy="603778"/>
          </a:xfrm>
        </p:grpSpPr>
        <p:sp>
          <p:nvSpPr>
            <p:cNvPr id="68" name="矩形 67"/>
            <p:cNvSpPr/>
            <p:nvPr/>
          </p:nvSpPr>
          <p:spPr>
            <a:xfrm>
              <a:off x="7959150" y="3291672"/>
              <a:ext cx="3055813" cy="25188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左侧分类目录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7959353" y="3576859"/>
              <a:ext cx="2422746" cy="31859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lvl="0" algn="l">
                <a:lnSpc>
                  <a:spcPct val="114000"/>
                </a:lnSpc>
              </a:pPr>
              <a:r>
                <a:rPr lang="zh-CN" altLang="en-US" sz="14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点击</a:t>
              </a:r>
              <a:r>
                <a:rPr lang="en-US" altLang="zh-CN" sz="14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“+”“-”</a:t>
              </a:r>
              <a:r>
                <a:rPr lang="zh-CN" altLang="en-US" sz="14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  <a:sym typeface="+mn-ea"/>
                </a:rPr>
                <a:t>号，查看分类；点击需要查看的分类</a:t>
              </a:r>
              <a:endParaRPr lang="zh-CN" altLang="en-US" sz="14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sym typeface="+mn-ea"/>
              </a:endParaRPr>
            </a:p>
          </p:txBody>
        </p:sp>
      </p:grp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1122045" y="2143125"/>
            <a:ext cx="288000" cy="28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9381490" y="2210435"/>
            <a:ext cx="288000" cy="28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ctr" anchorCtr="1" compatLnSpc="1"/>
          <a:p>
            <a:pPr defTabSz="913765"/>
            <a:r>
              <a:rPr lang="en-US" sz="2000">
                <a:solidFill>
                  <a:srgbClr val="233348"/>
                </a:solidFill>
                <a:cs typeface="+mn-lt"/>
              </a:rPr>
              <a:t>3</a:t>
            </a:r>
            <a:endParaRPr lang="en-US" sz="2000">
              <a:solidFill>
                <a:srgbClr val="233348"/>
              </a:solidFill>
              <a:cs typeface="+mn-lt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1711325" y="6035040"/>
            <a:ext cx="7919720" cy="6921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5740" y="1473200"/>
            <a:ext cx="2644917" cy="1800013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1538811" y="3854357"/>
            <a:ext cx="2452799" cy="6515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p>
            <a:pPr lvl="0" algn="l">
              <a:lnSpc>
                <a:spcPct val="114000"/>
              </a:lnSpc>
            </a:pPr>
            <a:r>
              <a:rPr lang="zh-CN" altLang="en-US" sz="16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sym typeface="+mn-ea"/>
              </a:rPr>
              <a:t>年鉴封面右下侧，点击查看更多链接</a:t>
            </a:r>
            <a:endParaRPr lang="zh-CN" altLang="en-US" sz="1600" dirty="0">
              <a:solidFill>
                <a:schemeClr val="tx1"/>
              </a:solidFill>
              <a:latin typeface="Century Gothic" panose="020B0502020202020204" pitchFamily="34" charset="0"/>
              <a:ea typeface="+mj-ea"/>
              <a:sym typeface="+mn-ea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rcRect t="11657"/>
          <a:stretch>
            <a:fillRect/>
          </a:stretch>
        </p:blipFill>
        <p:spPr>
          <a:xfrm>
            <a:off x="4572000" y="1539240"/>
            <a:ext cx="2198383" cy="1800013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3245" y="1473200"/>
            <a:ext cx="5400040" cy="737327"/>
          </a:xfrm>
          <a:prstGeom prst="rect">
            <a:avLst/>
          </a:prstGeom>
        </p:spPr>
      </p:pic>
      <p:sp>
        <p:nvSpPr>
          <p:cNvPr id="22" name="Rectangle 13"/>
          <p:cNvSpPr>
            <a:spLocks noChangeArrowheads="1"/>
          </p:cNvSpPr>
          <p:nvPr/>
        </p:nvSpPr>
        <p:spPr bwMode="auto">
          <a:xfrm>
            <a:off x="9381490" y="5944870"/>
            <a:ext cx="249555" cy="2495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23" name="矩形 22"/>
          <p:cNvSpPr>
            <a:spLocks noChangeAspect="1"/>
          </p:cNvSpPr>
          <p:nvPr/>
        </p:nvSpPr>
        <p:spPr>
          <a:xfrm>
            <a:off x="11259185" y="1847850"/>
            <a:ext cx="951230" cy="386715"/>
          </a:xfrm>
          <a:prstGeom prst="rect">
            <a:avLst/>
          </a:prstGeom>
          <a:solidFill>
            <a:srgbClr val="65B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rPr>
              <a:t>确定</a:t>
            </a:r>
            <a:endParaRPr lang="zh-CN" altLang="en-US" sz="1400" b="1" dirty="0">
              <a:solidFill>
                <a:schemeClr val="bg1"/>
              </a:solidFill>
              <a:latin typeface="华文细黑" panose="02010600040101010101" charset="-122"/>
              <a:ea typeface="华文细黑" panose="02010600040101010101" charset="-122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4"/>
          <a:srcRect t="3794" b="10572"/>
          <a:stretch>
            <a:fillRect/>
          </a:stretch>
        </p:blipFill>
        <p:spPr>
          <a:xfrm>
            <a:off x="7456170" y="5063490"/>
            <a:ext cx="4680034" cy="1747144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7688580" y="4177030"/>
            <a:ext cx="3668395" cy="796925"/>
            <a:chOff x="7522905" y="3331677"/>
            <a:chExt cx="2842568" cy="796812"/>
          </a:xfrm>
        </p:grpSpPr>
        <p:sp>
          <p:nvSpPr>
            <p:cNvPr id="26" name="矩形 25"/>
            <p:cNvSpPr/>
            <p:nvPr/>
          </p:nvSpPr>
          <p:spPr>
            <a:xfrm>
              <a:off x="7522905" y="3331677"/>
              <a:ext cx="2736285" cy="46031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右侧筛选项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7522905" y="3791987"/>
              <a:ext cx="2842568" cy="33650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14000"/>
                </a:lnSpc>
              </a:pPr>
              <a:r>
                <a:rPr lang="zh-CN" altLang="en-US" sz="1400" dirty="0">
                  <a:solidFill>
                    <a:schemeClr val="tx1"/>
                  </a:solidFill>
                  <a:latin typeface="Century Gothic" panose="020B0502020202020204" pitchFamily="34" charset="0"/>
                  <a:ea typeface="+mj-ea"/>
                </a:rPr>
                <a:t>进一步选择年份和时间，点击生成表格</a:t>
              </a:r>
              <a:endParaRPr lang="zh-CN" altLang="en-US" sz="14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pic>
        <p:nvPicPr>
          <p:cNvPr id="28" name="图片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54175" y="4716780"/>
            <a:ext cx="4320032" cy="2093053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117600" y="2110105"/>
            <a:ext cx="28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4288155" y="2129155"/>
            <a:ext cx="288000" cy="28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p>
            <a:pPr defTabSz="913765"/>
            <a:endParaRPr lang="en-US">
              <a:solidFill>
                <a:srgbClr val="233348"/>
              </a:solidFill>
              <a:latin typeface="Calibri" panose="020F0502020204030204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283710" y="2084705"/>
            <a:ext cx="28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7167880" y="5906135"/>
            <a:ext cx="288000" cy="28829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ctr" anchorCtr="1" compatLnSpc="1"/>
          <a:p>
            <a:pPr defTabSz="913765"/>
            <a:r>
              <a:rPr lang="en-US" sz="2000">
                <a:solidFill>
                  <a:srgbClr val="233348"/>
                </a:solidFill>
                <a:cs typeface="+mn-lt"/>
              </a:rPr>
              <a:t>4</a:t>
            </a:r>
            <a:endParaRPr lang="en-US" sz="2000">
              <a:solidFill>
                <a:srgbClr val="233348"/>
              </a:solidFill>
              <a:cs typeface="+mn-lt"/>
            </a:endParaRPr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5896610" y="5949315"/>
            <a:ext cx="288000" cy="28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ctr" anchorCtr="1" compatLnSpc="1"/>
          <a:p>
            <a:pPr defTabSz="913765"/>
            <a:r>
              <a:rPr lang="en-US" sz="2000">
                <a:solidFill>
                  <a:srgbClr val="233348"/>
                </a:solidFill>
                <a:cs typeface="+mn-lt"/>
              </a:rPr>
              <a:t>5</a:t>
            </a:r>
            <a:endParaRPr lang="en-US" sz="2000">
              <a:solidFill>
                <a:srgbClr val="233348"/>
              </a:solidFill>
              <a:cs typeface="+mn-lt"/>
            </a:endParaRPr>
          </a:p>
        </p:txBody>
      </p:sp>
      <p:sp>
        <p:nvSpPr>
          <p:cNvPr id="15" name="矩形 14"/>
          <p:cNvSpPr>
            <a:spLocks noChangeAspect="1"/>
          </p:cNvSpPr>
          <p:nvPr/>
        </p:nvSpPr>
        <p:spPr>
          <a:xfrm>
            <a:off x="3262630" y="2959100"/>
            <a:ext cx="936625" cy="380365"/>
          </a:xfrm>
          <a:prstGeom prst="rect">
            <a:avLst/>
          </a:prstGeom>
          <a:solidFill>
            <a:srgbClr val="65B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rPr>
              <a:t>查看更多</a:t>
            </a:r>
            <a:endParaRPr lang="zh-CN" altLang="en-US" sz="1400" b="1" dirty="0">
              <a:solidFill>
                <a:schemeClr val="bg1"/>
              </a:solidFill>
              <a:latin typeface="华文细黑" panose="02010600040101010101" charset="-122"/>
              <a:ea typeface="华文细黑" panose="02010600040101010101" charset="-122"/>
              <a:sym typeface="+mn-lt"/>
            </a:endParaRPr>
          </a:p>
        </p:txBody>
      </p:sp>
      <p:sp>
        <p:nvSpPr>
          <p:cNvPr id="53" name="矩形 52"/>
          <p:cNvSpPr>
            <a:spLocks noChangeAspect="1"/>
          </p:cNvSpPr>
          <p:nvPr/>
        </p:nvSpPr>
        <p:spPr>
          <a:xfrm>
            <a:off x="10913745" y="6400800"/>
            <a:ext cx="1005840" cy="408940"/>
          </a:xfrm>
          <a:prstGeom prst="rect">
            <a:avLst/>
          </a:prstGeom>
          <a:solidFill>
            <a:srgbClr val="65B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</a:rPr>
              <a:t>生成表格</a:t>
            </a:r>
            <a:endParaRPr lang="zh-CN" altLang="en-US" sz="1400" b="1" dirty="0">
              <a:solidFill>
                <a:schemeClr val="bg1"/>
              </a:solidFill>
              <a:latin typeface="华文细黑" panose="02010600040101010101" charset="-122"/>
              <a:ea typeface="华文细黑" panose="02010600040101010101" charset="-122"/>
            </a:endParaRPr>
          </a:p>
        </p:txBody>
      </p:sp>
    </p:spTree>
    <p:custDataLst>
      <p:tags r:id="rId6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任意多边形 36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8" name="任意多边形 37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rgbClr val="DE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538605" y="326390"/>
            <a:ext cx="9241155" cy="930801"/>
            <a:chOff x="1520468" y="3554359"/>
            <a:chExt cx="3978632" cy="930547"/>
          </a:xfrm>
        </p:grpSpPr>
        <p:sp>
          <p:nvSpPr>
            <p:cNvPr id="40" name="文本框 39"/>
            <p:cNvSpPr txBox="1"/>
            <p:nvPr/>
          </p:nvSpPr>
          <p:spPr>
            <a:xfrm>
              <a:off x="1520469" y="3554359"/>
              <a:ext cx="3840480" cy="5834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200" b="1" kern="0" spc="370">
                  <a:solidFill>
                    <a:schemeClr val="accent6"/>
                  </a:solidFill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索引与检索</a:t>
              </a:r>
              <a:endPara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20468" y="4086235"/>
              <a:ext cx="3978632" cy="39867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按照检索来筛选资源</a:t>
              </a:r>
              <a:r>
                <a:rPr lang="en-US" altLang="zh-CN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——</a:t>
              </a: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以条目数据库为例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b="12983"/>
          <a:stretch>
            <a:fillRect/>
          </a:stretch>
        </p:blipFill>
        <p:spPr>
          <a:xfrm>
            <a:off x="2038350" y="1318895"/>
            <a:ext cx="7920355" cy="514985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6325479" y="1030605"/>
            <a:ext cx="2096051" cy="581810"/>
            <a:chOff x="9961" y="1623"/>
            <a:chExt cx="3301" cy="916"/>
          </a:xfrm>
        </p:grpSpPr>
        <p:sp>
          <p:nvSpPr>
            <p:cNvPr id="50" name="Shape 1800"/>
            <p:cNvSpPr/>
            <p:nvPr/>
          </p:nvSpPr>
          <p:spPr>
            <a:xfrm>
              <a:off x="11278" y="1623"/>
              <a:ext cx="1984" cy="454"/>
            </a:xfrm>
            <a:prstGeom prst="roundRect">
              <a:avLst>
                <a:gd name="adj" fmla="val 50000"/>
              </a:avLst>
            </a:prstGeom>
            <a:solidFill>
              <a:srgbClr val="DE5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34281" tIns="17140" rIns="34281" bIns="17140" rtlCol="0" anchor="ctr"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48" name="Text Placeholder 3"/>
            <p:cNvSpPr txBox="1"/>
            <p:nvPr/>
          </p:nvSpPr>
          <p:spPr>
            <a:xfrm>
              <a:off x="11278" y="1623"/>
              <a:ext cx="1984" cy="483"/>
            </a:xfrm>
            <a:prstGeom prst="rect">
              <a:avLst/>
            </a:prstGeom>
          </p:spPr>
          <p:txBody>
            <a:bodyPr vert="horz" lIns="0" tIns="0" rIns="0" bIns="0" rtlCol="0" anchor="ctr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75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输入关键词</a:t>
              </a:r>
              <a:endParaRPr lang="en-GB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20" name="肘形连接符 119"/>
            <p:cNvCxnSpPr/>
            <p:nvPr/>
          </p:nvCxnSpPr>
          <p:spPr>
            <a:xfrm rot="10800000" flipV="1">
              <a:off x="9961" y="1808"/>
              <a:ext cx="1317" cy="731"/>
            </a:xfrm>
            <a:prstGeom prst="bentConnector3">
              <a:avLst>
                <a:gd name="adj1" fmla="val 19849"/>
              </a:avLst>
            </a:prstGeom>
            <a:ln w="12700">
              <a:solidFill>
                <a:srgbClr val="DE5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 flipH="1">
            <a:off x="274320" y="2774950"/>
            <a:ext cx="1978025" cy="581660"/>
            <a:chOff x="9961" y="1623"/>
            <a:chExt cx="3301" cy="916"/>
          </a:xfrm>
        </p:grpSpPr>
        <p:sp>
          <p:nvSpPr>
            <p:cNvPr id="8" name="Shape 1800"/>
            <p:cNvSpPr/>
            <p:nvPr/>
          </p:nvSpPr>
          <p:spPr>
            <a:xfrm>
              <a:off x="11278" y="1623"/>
              <a:ext cx="1984" cy="454"/>
            </a:xfrm>
            <a:prstGeom prst="roundRect">
              <a:avLst>
                <a:gd name="adj" fmla="val 50000"/>
              </a:avLst>
            </a:prstGeom>
            <a:solidFill>
              <a:srgbClr val="DE5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34281" tIns="17140" rIns="34281" bIns="17140" rtlCol="0" anchor="ctr"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9" name="Text Placeholder 3"/>
            <p:cNvSpPr txBox="1"/>
            <p:nvPr/>
          </p:nvSpPr>
          <p:spPr>
            <a:xfrm>
              <a:off x="11278" y="1623"/>
              <a:ext cx="1984" cy="483"/>
            </a:xfrm>
            <a:prstGeom prst="rect">
              <a:avLst/>
            </a:prstGeom>
          </p:spPr>
          <p:txBody>
            <a:bodyPr vert="horz" lIns="0" tIns="0" rIns="0" bIns="0" rtlCol="0" anchor="ctr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75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选择数据库</a:t>
              </a:r>
              <a:endParaRPr lang="en-GB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" name="肘形连接符 9"/>
            <p:cNvCxnSpPr/>
            <p:nvPr/>
          </p:nvCxnSpPr>
          <p:spPr>
            <a:xfrm rot="10800000" flipV="1">
              <a:off x="9961" y="1808"/>
              <a:ext cx="1317" cy="731"/>
            </a:xfrm>
            <a:prstGeom prst="bentConnector3">
              <a:avLst>
                <a:gd name="adj1" fmla="val 19849"/>
              </a:avLst>
            </a:prstGeom>
            <a:ln w="12700">
              <a:solidFill>
                <a:srgbClr val="DE5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5924383" y="2774950"/>
            <a:ext cx="5859145" cy="581660"/>
            <a:chOff x="10016" y="1623"/>
            <a:chExt cx="3301" cy="916"/>
          </a:xfrm>
        </p:grpSpPr>
        <p:sp>
          <p:nvSpPr>
            <p:cNvPr id="12" name="Shape 1800"/>
            <p:cNvSpPr/>
            <p:nvPr/>
          </p:nvSpPr>
          <p:spPr>
            <a:xfrm>
              <a:off x="12399" y="1623"/>
              <a:ext cx="863" cy="454"/>
            </a:xfrm>
            <a:prstGeom prst="roundRect">
              <a:avLst>
                <a:gd name="adj" fmla="val 50000"/>
              </a:avLst>
            </a:prstGeom>
            <a:solidFill>
              <a:srgbClr val="DE5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34281" tIns="17140" rIns="34281" bIns="17140" rtlCol="0" anchor="ctr"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3" name="Text Placeholder 3"/>
            <p:cNvSpPr txBox="1"/>
            <p:nvPr/>
          </p:nvSpPr>
          <p:spPr>
            <a:xfrm>
              <a:off x="12344" y="1623"/>
              <a:ext cx="973" cy="483"/>
            </a:xfrm>
            <a:prstGeom prst="rect">
              <a:avLst/>
            </a:prstGeom>
          </p:spPr>
          <p:txBody>
            <a:bodyPr vert="horz" lIns="0" tIns="0" rIns="0" bIns="0" rtlCol="0" anchor="ctr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75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通过分类筛选</a:t>
              </a:r>
              <a:endParaRPr lang="en-GB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5" name="肘形连接符 14"/>
            <p:cNvCxnSpPr>
              <a:stCxn id="13" idx="1"/>
            </p:cNvCxnSpPr>
            <p:nvPr/>
          </p:nvCxnSpPr>
          <p:spPr>
            <a:xfrm rot="10800000" flipV="1">
              <a:off x="10016" y="1865"/>
              <a:ext cx="2328" cy="674"/>
            </a:xfrm>
            <a:prstGeom prst="bentConnector3">
              <a:avLst>
                <a:gd name="adj1" fmla="val 49988"/>
              </a:avLst>
            </a:prstGeom>
            <a:ln w="12700">
              <a:solidFill>
                <a:srgbClr val="DE5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/>
        </p:nvGrpSpPr>
        <p:grpSpPr>
          <a:xfrm flipH="1">
            <a:off x="167640" y="4286250"/>
            <a:ext cx="2084705" cy="581660"/>
            <a:chOff x="9961" y="1623"/>
            <a:chExt cx="3301" cy="916"/>
          </a:xfrm>
        </p:grpSpPr>
        <p:sp>
          <p:nvSpPr>
            <p:cNvPr id="17" name="Shape 1800"/>
            <p:cNvSpPr/>
            <p:nvPr/>
          </p:nvSpPr>
          <p:spPr>
            <a:xfrm>
              <a:off x="11278" y="1623"/>
              <a:ext cx="1984" cy="454"/>
            </a:xfrm>
            <a:prstGeom prst="roundRect">
              <a:avLst>
                <a:gd name="adj" fmla="val 50000"/>
              </a:avLst>
            </a:prstGeom>
            <a:solidFill>
              <a:srgbClr val="DE5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34281" tIns="17140" rIns="34281" bIns="17140" rtlCol="0" anchor="ctr"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8" name="Text Placeholder 3"/>
            <p:cNvSpPr txBox="1"/>
            <p:nvPr/>
          </p:nvSpPr>
          <p:spPr>
            <a:xfrm>
              <a:off x="11278" y="1623"/>
              <a:ext cx="1984" cy="483"/>
            </a:xfrm>
            <a:prstGeom prst="rect">
              <a:avLst/>
            </a:prstGeom>
          </p:spPr>
          <p:txBody>
            <a:bodyPr vert="horz" lIns="0" tIns="0" rIns="0" bIns="0" rtlCol="0" anchor="ctr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75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二次检索</a:t>
              </a:r>
              <a:endParaRPr lang="en-GB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9" name="肘形连接符 18"/>
            <p:cNvCxnSpPr/>
            <p:nvPr/>
          </p:nvCxnSpPr>
          <p:spPr>
            <a:xfrm rot="10800000" flipV="1">
              <a:off x="9961" y="1808"/>
              <a:ext cx="1317" cy="731"/>
            </a:xfrm>
            <a:prstGeom prst="bentConnector3">
              <a:avLst>
                <a:gd name="adj1" fmla="val 19849"/>
              </a:avLst>
            </a:prstGeom>
            <a:ln w="12700">
              <a:solidFill>
                <a:srgbClr val="DE5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12620" y="1539240"/>
            <a:ext cx="7920058" cy="5418283"/>
          </a:xfrm>
          <a:prstGeom prst="rect">
            <a:avLst/>
          </a:prstGeom>
        </p:spPr>
      </p:pic>
      <p:sp>
        <p:nvSpPr>
          <p:cNvPr id="37" name="任意多边形 36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8" name="任意多边形 37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rgbClr val="DE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538605" y="326390"/>
            <a:ext cx="9241155" cy="930801"/>
            <a:chOff x="1520468" y="3554359"/>
            <a:chExt cx="3978632" cy="930547"/>
          </a:xfrm>
        </p:grpSpPr>
        <p:sp>
          <p:nvSpPr>
            <p:cNvPr id="40" name="文本框 39"/>
            <p:cNvSpPr txBox="1"/>
            <p:nvPr/>
          </p:nvSpPr>
          <p:spPr>
            <a:xfrm>
              <a:off x="1520469" y="3554359"/>
              <a:ext cx="3840480" cy="5834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200" b="1" kern="0" spc="370">
                  <a:solidFill>
                    <a:schemeClr val="accent6"/>
                  </a:solidFill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索引与检索</a:t>
              </a:r>
              <a:endPara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20468" y="4086235"/>
              <a:ext cx="3978632" cy="39867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按照检索来筛选资源</a:t>
              </a:r>
              <a:r>
                <a:rPr lang="en-US" altLang="zh-CN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——</a:t>
              </a: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以条目数据库为例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325479" y="1030605"/>
            <a:ext cx="2096051" cy="581810"/>
            <a:chOff x="9961" y="1623"/>
            <a:chExt cx="3301" cy="916"/>
          </a:xfrm>
        </p:grpSpPr>
        <p:sp>
          <p:nvSpPr>
            <p:cNvPr id="50" name="Shape 1800"/>
            <p:cNvSpPr/>
            <p:nvPr/>
          </p:nvSpPr>
          <p:spPr>
            <a:xfrm>
              <a:off x="11278" y="1623"/>
              <a:ext cx="1984" cy="454"/>
            </a:xfrm>
            <a:prstGeom prst="roundRect">
              <a:avLst>
                <a:gd name="adj" fmla="val 50000"/>
              </a:avLst>
            </a:prstGeom>
            <a:solidFill>
              <a:srgbClr val="DE5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34281" tIns="17140" rIns="34281" bIns="17140" rtlCol="0" anchor="ctr"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48" name="Text Placeholder 3"/>
            <p:cNvSpPr txBox="1"/>
            <p:nvPr/>
          </p:nvSpPr>
          <p:spPr>
            <a:xfrm>
              <a:off x="11278" y="1623"/>
              <a:ext cx="1984" cy="483"/>
            </a:xfrm>
            <a:prstGeom prst="rect">
              <a:avLst/>
            </a:prstGeom>
          </p:spPr>
          <p:txBody>
            <a:bodyPr vert="horz" lIns="0" tIns="0" rIns="0" bIns="0" rtlCol="0" anchor="ctr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75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输入关键词</a:t>
              </a:r>
              <a:endParaRPr lang="en-GB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20" name="肘形连接符 119"/>
            <p:cNvCxnSpPr/>
            <p:nvPr/>
          </p:nvCxnSpPr>
          <p:spPr>
            <a:xfrm rot="10800000" flipV="1">
              <a:off x="9961" y="1808"/>
              <a:ext cx="1317" cy="731"/>
            </a:xfrm>
            <a:prstGeom prst="bentConnector3">
              <a:avLst>
                <a:gd name="adj1" fmla="val 19849"/>
              </a:avLst>
            </a:prstGeom>
            <a:ln w="12700">
              <a:solidFill>
                <a:srgbClr val="DE5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 flipH="1">
            <a:off x="274320" y="2774950"/>
            <a:ext cx="1978025" cy="581660"/>
            <a:chOff x="9961" y="1623"/>
            <a:chExt cx="3301" cy="916"/>
          </a:xfrm>
        </p:grpSpPr>
        <p:sp>
          <p:nvSpPr>
            <p:cNvPr id="8" name="Shape 1800"/>
            <p:cNvSpPr/>
            <p:nvPr/>
          </p:nvSpPr>
          <p:spPr>
            <a:xfrm>
              <a:off x="11278" y="1623"/>
              <a:ext cx="1984" cy="454"/>
            </a:xfrm>
            <a:prstGeom prst="roundRect">
              <a:avLst>
                <a:gd name="adj" fmla="val 50000"/>
              </a:avLst>
            </a:prstGeom>
            <a:solidFill>
              <a:srgbClr val="DE5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34281" tIns="17140" rIns="34281" bIns="17140" rtlCol="0" anchor="ctr"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9" name="Text Placeholder 3"/>
            <p:cNvSpPr txBox="1"/>
            <p:nvPr/>
          </p:nvSpPr>
          <p:spPr>
            <a:xfrm>
              <a:off x="11278" y="1623"/>
              <a:ext cx="1984" cy="483"/>
            </a:xfrm>
            <a:prstGeom prst="rect">
              <a:avLst/>
            </a:prstGeom>
          </p:spPr>
          <p:txBody>
            <a:bodyPr vert="horz" lIns="0" tIns="0" rIns="0" bIns="0" rtlCol="0" anchor="ctr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75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选择数据库</a:t>
              </a:r>
              <a:endParaRPr lang="en-GB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" name="肘形连接符 9"/>
            <p:cNvCxnSpPr/>
            <p:nvPr/>
          </p:nvCxnSpPr>
          <p:spPr>
            <a:xfrm rot="10800000" flipV="1">
              <a:off x="9961" y="1808"/>
              <a:ext cx="1317" cy="731"/>
            </a:xfrm>
            <a:prstGeom prst="bentConnector3">
              <a:avLst>
                <a:gd name="adj1" fmla="val 19849"/>
              </a:avLst>
            </a:prstGeom>
            <a:ln w="12700">
              <a:solidFill>
                <a:srgbClr val="DE5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5924383" y="2774950"/>
            <a:ext cx="5859145" cy="581660"/>
            <a:chOff x="10016" y="1623"/>
            <a:chExt cx="3301" cy="916"/>
          </a:xfrm>
        </p:grpSpPr>
        <p:sp>
          <p:nvSpPr>
            <p:cNvPr id="12" name="Shape 1800"/>
            <p:cNvSpPr/>
            <p:nvPr/>
          </p:nvSpPr>
          <p:spPr>
            <a:xfrm>
              <a:off x="12399" y="1623"/>
              <a:ext cx="863" cy="454"/>
            </a:xfrm>
            <a:prstGeom prst="roundRect">
              <a:avLst>
                <a:gd name="adj" fmla="val 50000"/>
              </a:avLst>
            </a:prstGeom>
            <a:solidFill>
              <a:srgbClr val="DE5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34281" tIns="17140" rIns="34281" bIns="17140" rtlCol="0" anchor="ctr"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3" name="Text Placeholder 3"/>
            <p:cNvSpPr txBox="1"/>
            <p:nvPr/>
          </p:nvSpPr>
          <p:spPr>
            <a:xfrm>
              <a:off x="12344" y="1623"/>
              <a:ext cx="973" cy="483"/>
            </a:xfrm>
            <a:prstGeom prst="rect">
              <a:avLst/>
            </a:prstGeom>
          </p:spPr>
          <p:txBody>
            <a:bodyPr vert="horz" lIns="0" tIns="0" rIns="0" bIns="0" rtlCol="0" anchor="ctr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75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通过分类筛选</a:t>
              </a:r>
              <a:endParaRPr lang="en-GB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5" name="肘形连接符 14"/>
            <p:cNvCxnSpPr>
              <a:stCxn id="13" idx="1"/>
            </p:cNvCxnSpPr>
            <p:nvPr/>
          </p:nvCxnSpPr>
          <p:spPr>
            <a:xfrm rot="10800000" flipV="1">
              <a:off x="10016" y="1865"/>
              <a:ext cx="2328" cy="674"/>
            </a:xfrm>
            <a:prstGeom prst="bentConnector3">
              <a:avLst>
                <a:gd name="adj1" fmla="val 49988"/>
              </a:avLst>
            </a:prstGeom>
            <a:ln w="12700">
              <a:solidFill>
                <a:srgbClr val="DE5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/>
        </p:nvGrpSpPr>
        <p:grpSpPr>
          <a:xfrm flipH="1">
            <a:off x="167640" y="4286250"/>
            <a:ext cx="2084705" cy="581660"/>
            <a:chOff x="9961" y="1623"/>
            <a:chExt cx="3301" cy="916"/>
          </a:xfrm>
        </p:grpSpPr>
        <p:sp>
          <p:nvSpPr>
            <p:cNvPr id="17" name="Shape 1800"/>
            <p:cNvSpPr/>
            <p:nvPr/>
          </p:nvSpPr>
          <p:spPr>
            <a:xfrm>
              <a:off x="11278" y="1623"/>
              <a:ext cx="1984" cy="454"/>
            </a:xfrm>
            <a:prstGeom prst="roundRect">
              <a:avLst>
                <a:gd name="adj" fmla="val 50000"/>
              </a:avLst>
            </a:prstGeom>
            <a:solidFill>
              <a:srgbClr val="DE5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34281" tIns="17140" rIns="34281" bIns="17140" rtlCol="0" anchor="ctr"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8" name="Text Placeholder 3"/>
            <p:cNvSpPr txBox="1"/>
            <p:nvPr/>
          </p:nvSpPr>
          <p:spPr>
            <a:xfrm>
              <a:off x="11278" y="1623"/>
              <a:ext cx="1984" cy="483"/>
            </a:xfrm>
            <a:prstGeom prst="rect">
              <a:avLst/>
            </a:prstGeom>
          </p:spPr>
          <p:txBody>
            <a:bodyPr vert="horz" lIns="0" tIns="0" rIns="0" bIns="0" rtlCol="0" anchor="ctr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75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二次检索</a:t>
              </a:r>
              <a:endParaRPr lang="en-GB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9" name="肘形连接符 18"/>
            <p:cNvCxnSpPr/>
            <p:nvPr/>
          </p:nvCxnSpPr>
          <p:spPr>
            <a:xfrm rot="10800000" flipV="1">
              <a:off x="9961" y="1808"/>
              <a:ext cx="1317" cy="731"/>
            </a:xfrm>
            <a:prstGeom prst="bentConnector3">
              <a:avLst>
                <a:gd name="adj1" fmla="val 19849"/>
              </a:avLst>
            </a:prstGeom>
            <a:ln w="12700">
              <a:solidFill>
                <a:srgbClr val="DE5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115820" y="2709545"/>
            <a:ext cx="3046095" cy="2974340"/>
          </a:xfrm>
          <a:custGeom>
            <a:avLst/>
            <a:gdLst>
              <a:gd name="connsiteX0" fmla="*/ 4610100 w 4610100"/>
              <a:gd name="connsiteY0" fmla="*/ 2349500 h 4483100"/>
              <a:gd name="connsiteX1" fmla="*/ 2082800 w 4610100"/>
              <a:gd name="connsiteY1" fmla="*/ 4483100 h 4483100"/>
              <a:gd name="connsiteX2" fmla="*/ 0 w 4610100"/>
              <a:gd name="connsiteY2" fmla="*/ 2336800 h 4483100"/>
              <a:gd name="connsiteX3" fmla="*/ 2260600 w 4610100"/>
              <a:gd name="connsiteY3" fmla="*/ 0 h 4483100"/>
              <a:gd name="connsiteX4" fmla="*/ 4610100 w 4610100"/>
              <a:gd name="connsiteY4" fmla="*/ 2349500 h 4483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0100" h="4483100">
                <a:moveTo>
                  <a:pt x="4610100" y="2349500"/>
                </a:moveTo>
                <a:lnTo>
                  <a:pt x="2082800" y="4483100"/>
                </a:lnTo>
                <a:lnTo>
                  <a:pt x="0" y="2336800"/>
                </a:lnTo>
                <a:lnTo>
                  <a:pt x="2260600" y="0"/>
                </a:lnTo>
                <a:lnTo>
                  <a:pt x="4610100" y="234950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2" name="任意多边形 1"/>
          <p:cNvSpPr/>
          <p:nvPr/>
        </p:nvSpPr>
        <p:spPr>
          <a:xfrm rot="10800000" flipH="1">
            <a:off x="1333500" y="2076450"/>
            <a:ext cx="2446020" cy="2416810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591945" y="2621280"/>
            <a:ext cx="1714500" cy="10147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 </a:t>
            </a:r>
            <a:r>
              <a:rPr lang="en-US" altLang="zh-CN" sz="60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05</a:t>
            </a:r>
            <a:endParaRPr lang="zh-CN" altLang="en-US" sz="6000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2" name="TextBox 48"/>
          <p:cNvSpPr txBox="1"/>
          <p:nvPr/>
        </p:nvSpPr>
        <p:spPr>
          <a:xfrm>
            <a:off x="4156075" y="2451100"/>
            <a:ext cx="7784465" cy="745490"/>
          </a:xfrm>
          <a:prstGeom prst="rect">
            <a:avLst/>
          </a:prstGeom>
          <a:noFill/>
        </p:spPr>
        <p:txBody>
          <a:bodyPr wrap="square" lIns="68584" tIns="34291" rIns="68584" bIns="34291" rtlCol="0">
            <a:spAutoFit/>
          </a:bodyPr>
          <a:p>
            <a:pPr algn="l"/>
            <a:r>
              <a:rPr lang="zh-CN" altLang="en-US" sz="4400" b="1" kern="0" spc="370">
                <a:solidFill>
                  <a:schemeClr val="accent6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实例实战</a:t>
            </a:r>
            <a:endParaRPr lang="zh-CN" altLang="en-US" sz="4400" b="1" kern="0" spc="370">
              <a:solidFill>
                <a:schemeClr val="accent6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4247515" y="3235325"/>
            <a:ext cx="5358130" cy="9525"/>
          </a:xfrm>
          <a:prstGeom prst="line">
            <a:avLst/>
          </a:prstGeom>
          <a:ln w="15875">
            <a:solidFill>
              <a:srgbClr val="DE5000"/>
            </a:solidFill>
            <a:tailEnd type="diamond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6" name="文本框 9"/>
          <p:cNvSpPr txBox="1"/>
          <p:nvPr/>
        </p:nvSpPr>
        <p:spPr>
          <a:xfrm>
            <a:off x="4318635" y="3420745"/>
            <a:ext cx="5643880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1714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以</a:t>
            </a:r>
            <a:r>
              <a:rPr lang="zh-CN" altLang="en-US" sz="2000">
                <a:sym typeface="+mn-ea"/>
              </a:rPr>
              <a:t>番茄灰霉病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为例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 rot="2700000">
            <a:off x="2914650" y="2824480"/>
            <a:ext cx="6168390" cy="5469890"/>
          </a:xfrm>
          <a:prstGeom prst="rect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tx1">
                  <a:alpha val="30000"/>
                </a:schemeClr>
              </a:gs>
            </a:gsLst>
            <a:lin ang="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689735" y="1539240"/>
            <a:ext cx="4617085" cy="51485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85925" y="1444625"/>
            <a:ext cx="4617720" cy="4427220"/>
          </a:xfrm>
          <a:prstGeom prst="rect">
            <a:avLst/>
          </a:prstGeom>
        </p:spPr>
      </p:pic>
      <p:sp>
        <p:nvSpPr>
          <p:cNvPr id="37" name="任意多边形 36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8" name="任意多边形 37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538605" y="326390"/>
            <a:ext cx="9241155" cy="930801"/>
            <a:chOff x="1520468" y="3554359"/>
            <a:chExt cx="3978632" cy="930547"/>
          </a:xfrm>
        </p:grpSpPr>
        <p:sp>
          <p:nvSpPr>
            <p:cNvPr id="40" name="文本框 39"/>
            <p:cNvSpPr txBox="1"/>
            <p:nvPr/>
          </p:nvSpPr>
          <p:spPr>
            <a:xfrm>
              <a:off x="1520469" y="3554359"/>
              <a:ext cx="3840480" cy="5834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/>
              <a:r>
                <a:rPr lang="zh-CN" altLang="en-US" sz="3200" b="1" kern="0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实例实战</a:t>
              </a:r>
              <a:endParaRPr lang="zh-CN" altLang="en-US" sz="3200" b="1" kern="0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20468" y="4086235"/>
              <a:ext cx="3978632" cy="39867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以</a:t>
              </a:r>
              <a:r>
                <a:rPr lang="zh-CN" altLang="en-US" sz="2000">
                  <a:sym typeface="+mn-ea"/>
                </a:rPr>
                <a:t>番茄灰霉病</a:t>
              </a: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为例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1685925" y="5878195"/>
            <a:ext cx="4538980" cy="6451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p>
            <a:pPr algn="l" fontAlgn="auto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bg1"/>
                </a:solidFill>
                <a:sym typeface="+mn-ea"/>
              </a:rPr>
              <a:t>多角度、全面认知、多维度</a:t>
            </a:r>
            <a:endParaRPr lang="zh-CN" altLang="en-US" sz="2400" b="1" dirty="0">
              <a:solidFill>
                <a:schemeClr val="bg1"/>
              </a:solidFill>
              <a:sym typeface="+mn-ea"/>
            </a:endParaRPr>
          </a:p>
        </p:txBody>
      </p:sp>
      <p:grpSp>
        <p:nvGrpSpPr>
          <p:cNvPr id="43" name="组合 42"/>
          <p:cNvGrpSpPr/>
          <p:nvPr/>
        </p:nvGrpSpPr>
        <p:grpSpPr>
          <a:xfrm rot="14400000">
            <a:off x="7400565" y="1479074"/>
            <a:ext cx="3531235" cy="4758055"/>
            <a:chOff x="10910" y="2554"/>
            <a:chExt cx="5561" cy="7493"/>
          </a:xfrm>
        </p:grpSpPr>
        <p:sp>
          <p:nvSpPr>
            <p:cNvPr id="26" name="椭圆 25">
              <a:hlinkClick r:id="rId2"/>
            </p:cNvPr>
            <p:cNvSpPr/>
            <p:nvPr/>
          </p:nvSpPr>
          <p:spPr>
            <a:xfrm rot="7200000">
              <a:off x="13118" y="8630"/>
              <a:ext cx="1417" cy="14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/>
                <a:t>视频</a:t>
              </a:r>
              <a:endParaRPr lang="zh-CN" altLang="en-US"/>
            </a:p>
          </p:txBody>
        </p:sp>
        <p:sp>
          <p:nvSpPr>
            <p:cNvPr id="27" name="椭圆 26">
              <a:hlinkClick r:id="rId3"/>
            </p:cNvPr>
            <p:cNvSpPr/>
            <p:nvPr/>
          </p:nvSpPr>
          <p:spPr>
            <a:xfrm rot="7200000">
              <a:off x="11051" y="7346"/>
              <a:ext cx="1701" cy="170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/>
                <a:t>百科</a:t>
              </a:r>
              <a:endParaRPr lang="zh-CN" altLang="en-US"/>
            </a:p>
          </p:txBody>
        </p:sp>
        <p:sp>
          <p:nvSpPr>
            <p:cNvPr id="28" name="椭圆 27">
              <a:hlinkClick r:id="rId4"/>
            </p:cNvPr>
            <p:cNvSpPr/>
            <p:nvPr/>
          </p:nvSpPr>
          <p:spPr>
            <a:xfrm rot="7200000">
              <a:off x="13659" y="2554"/>
              <a:ext cx="2268" cy="226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/>
                <a:t>图书</a:t>
              </a:r>
              <a:endParaRPr lang="zh-CN" altLang="en-US"/>
            </a:p>
          </p:txBody>
        </p:sp>
        <p:sp>
          <p:nvSpPr>
            <p:cNvPr id="29" name="椭圆 28">
              <a:hlinkClick r:id="rId5"/>
            </p:cNvPr>
            <p:cNvSpPr/>
            <p:nvPr/>
          </p:nvSpPr>
          <p:spPr>
            <a:xfrm rot="7200000">
              <a:off x="10910" y="4599"/>
              <a:ext cx="1984" cy="198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/>
                <a:t>条目</a:t>
              </a:r>
              <a:endParaRPr lang="zh-CN" altLang="en-US"/>
            </a:p>
          </p:txBody>
        </p:sp>
        <p:sp>
          <p:nvSpPr>
            <p:cNvPr id="33" name="椭圆 32">
              <a:hlinkClick r:id="rId6"/>
            </p:cNvPr>
            <p:cNvSpPr/>
            <p:nvPr/>
          </p:nvSpPr>
          <p:spPr>
            <a:xfrm rot="7200000">
              <a:off x="15045" y="8113"/>
              <a:ext cx="1134" cy="113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/>
                <a:t>图片</a:t>
              </a:r>
              <a:endParaRPr lang="zh-CN" altLang="en-US"/>
            </a:p>
          </p:txBody>
        </p:sp>
        <p:sp>
          <p:nvSpPr>
            <p:cNvPr id="34" name="椭圆 33">
              <a:hlinkClick r:id="rId7"/>
            </p:cNvPr>
            <p:cNvSpPr/>
            <p:nvPr/>
          </p:nvSpPr>
          <p:spPr>
            <a:xfrm rot="7200000">
              <a:off x="15621" y="6747"/>
              <a:ext cx="850" cy="8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/>
                <a:t>专利</a:t>
              </a:r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rot="7200000">
              <a:off x="15195" y="5947"/>
              <a:ext cx="567" cy="56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600"/>
                <a:t>科技</a:t>
              </a:r>
              <a:endParaRPr lang="zh-CN" altLang="en-US" sz="600"/>
            </a:p>
            <a:p>
              <a:pPr algn="ctr"/>
              <a:r>
                <a:rPr lang="zh-CN" altLang="en-US" sz="600"/>
                <a:t>成果</a:t>
              </a:r>
              <a:endParaRPr lang="zh-CN" altLang="en-US" sz="600"/>
            </a:p>
          </p:txBody>
        </p:sp>
        <p:sp>
          <p:nvSpPr>
            <p:cNvPr id="36" name="椭圆 35"/>
            <p:cNvSpPr/>
            <p:nvPr/>
          </p:nvSpPr>
          <p:spPr>
            <a:xfrm rot="7200000">
              <a:off x="14535" y="5664"/>
              <a:ext cx="283" cy="28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en-US" altLang="zh-CN" sz="400"/>
                <a:t>……</a:t>
              </a:r>
              <a:endParaRPr lang="en-US" altLang="zh-CN" sz="400"/>
            </a:p>
          </p:txBody>
        </p:sp>
      </p:grpSp>
      <p:pic>
        <p:nvPicPr>
          <p:cNvPr id="46" name="图片 45" descr="1"/>
          <p:cNvPicPr>
            <a:picLocks noChangeAspect="1"/>
          </p:cNvPicPr>
          <p:nvPr/>
        </p:nvPicPr>
        <p:blipFill>
          <a:blip r:embed="rId8"/>
          <a:srcRect l="37430" t="37292" r="40578" b="50271"/>
          <a:stretch>
            <a:fillRect/>
          </a:stretch>
        </p:blipFill>
        <p:spPr>
          <a:xfrm rot="14700000">
            <a:off x="11044555" y="5650865"/>
            <a:ext cx="783590" cy="105791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2115820" y="2709545"/>
            <a:ext cx="3046095" cy="2974340"/>
          </a:xfrm>
          <a:custGeom>
            <a:avLst/>
            <a:gdLst>
              <a:gd name="connsiteX0" fmla="*/ 4610100 w 4610100"/>
              <a:gd name="connsiteY0" fmla="*/ 2349500 h 4483100"/>
              <a:gd name="connsiteX1" fmla="*/ 2082800 w 4610100"/>
              <a:gd name="connsiteY1" fmla="*/ 4483100 h 4483100"/>
              <a:gd name="connsiteX2" fmla="*/ 0 w 4610100"/>
              <a:gd name="connsiteY2" fmla="*/ 2336800 h 4483100"/>
              <a:gd name="connsiteX3" fmla="*/ 2260600 w 4610100"/>
              <a:gd name="connsiteY3" fmla="*/ 0 h 4483100"/>
              <a:gd name="connsiteX4" fmla="*/ 4610100 w 4610100"/>
              <a:gd name="connsiteY4" fmla="*/ 2349500 h 4483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0100" h="4483100">
                <a:moveTo>
                  <a:pt x="4610100" y="2349500"/>
                </a:moveTo>
                <a:lnTo>
                  <a:pt x="2082800" y="4483100"/>
                </a:lnTo>
                <a:lnTo>
                  <a:pt x="0" y="2336800"/>
                </a:lnTo>
                <a:lnTo>
                  <a:pt x="2260600" y="0"/>
                </a:lnTo>
                <a:lnTo>
                  <a:pt x="4610100" y="234950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2" name="任意多边形 1"/>
          <p:cNvSpPr/>
          <p:nvPr/>
        </p:nvSpPr>
        <p:spPr>
          <a:xfrm rot="10800000" flipH="1">
            <a:off x="1333500" y="2076450"/>
            <a:ext cx="2446020" cy="2416810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591945" y="2621280"/>
            <a:ext cx="1714500" cy="10147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 </a:t>
            </a:r>
            <a:r>
              <a:rPr lang="en-US" altLang="zh-CN" sz="60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05</a:t>
            </a:r>
            <a:endParaRPr lang="zh-CN" altLang="en-US" sz="6000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2" name="TextBox 48"/>
          <p:cNvSpPr txBox="1"/>
          <p:nvPr/>
        </p:nvSpPr>
        <p:spPr>
          <a:xfrm>
            <a:off x="4156075" y="2451100"/>
            <a:ext cx="7784465" cy="745490"/>
          </a:xfrm>
          <a:prstGeom prst="rect">
            <a:avLst/>
          </a:prstGeom>
          <a:noFill/>
        </p:spPr>
        <p:txBody>
          <a:bodyPr wrap="square" lIns="68584" tIns="34291" rIns="68584" bIns="34291" rtlCol="0">
            <a:spAutoFit/>
          </a:bodyPr>
          <a:p>
            <a:pPr algn="l"/>
            <a:r>
              <a:rPr lang="zh-CN" altLang="en-US" sz="4400" b="1" kern="0" spc="370">
                <a:solidFill>
                  <a:schemeClr val="accent6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移动端介绍</a:t>
            </a:r>
            <a:endParaRPr lang="zh-CN" altLang="en-US" sz="4400" b="1" kern="0" spc="370">
              <a:solidFill>
                <a:schemeClr val="accent6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4247515" y="3235325"/>
            <a:ext cx="5358130" cy="9525"/>
          </a:xfrm>
          <a:prstGeom prst="line">
            <a:avLst/>
          </a:prstGeom>
          <a:ln w="15875">
            <a:solidFill>
              <a:srgbClr val="DE5000"/>
            </a:solidFill>
            <a:tailEnd type="diamond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6" name="文本框 9"/>
          <p:cNvSpPr txBox="1"/>
          <p:nvPr/>
        </p:nvSpPr>
        <p:spPr>
          <a:xfrm>
            <a:off x="4247515" y="3924300"/>
            <a:ext cx="5643880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1714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lang="zh-CN" altLang="en-US" sz="200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移动端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阅读界面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3" name="文本框 9"/>
          <p:cNvSpPr txBox="1"/>
          <p:nvPr/>
        </p:nvSpPr>
        <p:spPr>
          <a:xfrm>
            <a:off x="4247515" y="3474085"/>
            <a:ext cx="5643880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1714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移动端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进入方式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阅读界面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2700000">
            <a:off x="3811270" y="2846705"/>
            <a:ext cx="6168390" cy="6485255"/>
          </a:xfrm>
          <a:prstGeom prst="rect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tx1">
                  <a:alpha val="30000"/>
                </a:schemeClr>
              </a:gs>
            </a:gsLst>
            <a:lin ang="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8" name="任意多边形 37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538605" y="326390"/>
            <a:ext cx="9241155" cy="930801"/>
            <a:chOff x="1520468" y="3554359"/>
            <a:chExt cx="3978632" cy="930547"/>
          </a:xfrm>
        </p:grpSpPr>
        <p:sp>
          <p:nvSpPr>
            <p:cNvPr id="40" name="文本框 39"/>
            <p:cNvSpPr txBox="1"/>
            <p:nvPr/>
          </p:nvSpPr>
          <p:spPr>
            <a:xfrm>
              <a:off x="1520469" y="3554359"/>
              <a:ext cx="3840480" cy="5834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200" b="1" kern="0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移动端介绍</a:t>
              </a:r>
              <a:endParaRPr lang="zh-CN" altLang="en-US" sz="3200" b="1" kern="0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20468" y="4086235"/>
              <a:ext cx="3978632" cy="39867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移动端</a:t>
              </a: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阅读界面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2421890" y="1615440"/>
            <a:ext cx="6068060" cy="46558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2721234" y="5228746"/>
            <a:ext cx="5915025" cy="829310"/>
            <a:chOff x="7145917" y="3183722"/>
            <a:chExt cx="5915025" cy="829310"/>
          </a:xfrm>
        </p:grpSpPr>
        <p:sp>
          <p:nvSpPr>
            <p:cNvPr id="30" name="矩形 29"/>
            <p:cNvSpPr/>
            <p:nvPr/>
          </p:nvSpPr>
          <p:spPr>
            <a:xfrm>
              <a:off x="7145917" y="3183722"/>
              <a:ext cx="3886200" cy="5340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sym typeface="+mn-lt"/>
                </a:rPr>
                <a:t>移动便捷</a:t>
              </a:r>
              <a:endParaRPr lang="zh-CN" altLang="en-US" sz="2400" b="1" dirty="0">
                <a:solidFill>
                  <a:schemeClr val="bg1"/>
                </a:solidFill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145917" y="3641557"/>
              <a:ext cx="5915025" cy="3714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14000"/>
                </a:lnSpc>
              </a:pPr>
              <a:r>
                <a:rPr lang="zh-CN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与</a:t>
              </a:r>
              <a:r>
                <a:rPr lang="en-US" altLang="zh-CN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PC</a:t>
              </a:r>
              <a:r>
                <a:rPr lang="zh-CN" altLang="en-US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端功能基本一致</a:t>
              </a:r>
              <a:endParaRPr lang="zh-CN" altLang="en-US" sz="1600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endParaRPr>
            </a:p>
          </p:txBody>
        </p:sp>
      </p:grpSp>
      <p:sp>
        <p:nvSpPr>
          <p:cNvPr id="53" name="矩形 52"/>
          <p:cNvSpPr>
            <a:spLocks noChangeAspect="1"/>
          </p:cNvSpPr>
          <p:nvPr/>
        </p:nvSpPr>
        <p:spPr>
          <a:xfrm>
            <a:off x="817245" y="3700780"/>
            <a:ext cx="1391920" cy="465455"/>
          </a:xfrm>
          <a:prstGeom prst="rect">
            <a:avLst/>
          </a:prstGeom>
          <a:solidFill>
            <a:srgbClr val="65B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微信端阅读</a:t>
            </a:r>
            <a:endParaRPr lang="zh-CN" altLang="en-US"/>
          </a:p>
        </p:txBody>
      </p:sp>
      <p:pic>
        <p:nvPicPr>
          <p:cNvPr id="4" name="图片 3" descr="微信图片_201811012205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43095" y="1628775"/>
            <a:ext cx="2021151" cy="3600026"/>
          </a:xfrm>
          <a:prstGeom prst="rect">
            <a:avLst/>
          </a:prstGeom>
        </p:spPr>
      </p:pic>
      <p:pic>
        <p:nvPicPr>
          <p:cNvPr id="5" name="图片 4" descr="微信图片_201811012205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5676900" y="2416810"/>
            <a:ext cx="3600026" cy="2025015"/>
          </a:xfrm>
          <a:prstGeom prst="rect">
            <a:avLst/>
          </a:prstGeom>
        </p:spPr>
      </p:pic>
      <p:pic>
        <p:nvPicPr>
          <p:cNvPr id="2" name="图片 1" descr="微信图片_201811012201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1890" y="1629410"/>
            <a:ext cx="2021136" cy="36000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426335" y="4959985"/>
            <a:ext cx="6067425" cy="28321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635885" y="4914265"/>
            <a:ext cx="8940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条    目</a:t>
            </a:r>
            <a:endParaRPr lang="zh-CN" alt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06340" y="4906645"/>
            <a:ext cx="8940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图    </a:t>
            </a:r>
            <a:r>
              <a:rPr lang="zh-CN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sym typeface="+mn-ea"/>
              </a:rPr>
              <a:t>片</a:t>
            </a:r>
            <a:endParaRPr lang="zh-CN" alt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030085" y="4906645"/>
            <a:ext cx="8940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视    频</a:t>
            </a:r>
            <a:endParaRPr lang="zh-CN" alt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2700000">
            <a:off x="3811270" y="2846705"/>
            <a:ext cx="6168390" cy="6485255"/>
          </a:xfrm>
          <a:prstGeom prst="rect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tx1">
                  <a:alpha val="30000"/>
                </a:schemeClr>
              </a:gs>
            </a:gsLst>
            <a:lin ang="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655320" y="426720"/>
            <a:ext cx="1143000" cy="1112520"/>
          </a:xfrm>
          <a:custGeom>
            <a:avLst/>
            <a:gdLst>
              <a:gd name="connsiteX0" fmla="*/ 1143000 w 1143000"/>
              <a:gd name="connsiteY0" fmla="*/ 548640 h 1112520"/>
              <a:gd name="connsiteX1" fmla="*/ 472440 w 1143000"/>
              <a:gd name="connsiteY1" fmla="*/ 1112520 h 1112520"/>
              <a:gd name="connsiteX2" fmla="*/ 0 w 1143000"/>
              <a:gd name="connsiteY2" fmla="*/ 640080 h 1112520"/>
              <a:gd name="connsiteX3" fmla="*/ 586740 w 1143000"/>
              <a:gd name="connsiteY3" fmla="*/ 0 h 1112520"/>
              <a:gd name="connsiteX4" fmla="*/ 1143000 w 1143000"/>
              <a:gd name="connsiteY4" fmla="*/ 54864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1112520">
                <a:moveTo>
                  <a:pt x="1143000" y="548640"/>
                </a:moveTo>
                <a:lnTo>
                  <a:pt x="472440" y="1112520"/>
                </a:lnTo>
                <a:lnTo>
                  <a:pt x="0" y="640080"/>
                </a:lnTo>
                <a:lnTo>
                  <a:pt x="586740" y="0"/>
                </a:lnTo>
                <a:lnTo>
                  <a:pt x="1143000" y="54864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8" name="任意多边形 37"/>
          <p:cNvSpPr/>
          <p:nvPr/>
        </p:nvSpPr>
        <p:spPr>
          <a:xfrm rot="19421727" flipH="1">
            <a:off x="442098" y="207302"/>
            <a:ext cx="865231" cy="8513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538605" y="326390"/>
            <a:ext cx="9241155" cy="930801"/>
            <a:chOff x="1520468" y="3554359"/>
            <a:chExt cx="3978632" cy="930547"/>
          </a:xfrm>
        </p:grpSpPr>
        <p:sp>
          <p:nvSpPr>
            <p:cNvPr id="40" name="文本框 39"/>
            <p:cNvSpPr txBox="1"/>
            <p:nvPr/>
          </p:nvSpPr>
          <p:spPr>
            <a:xfrm>
              <a:off x="1520469" y="3554359"/>
              <a:ext cx="3840480" cy="5834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l"/>
              <a:r>
                <a:rPr lang="zh-CN" altLang="en-US" sz="3200" b="1" kern="0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移动端介绍</a:t>
              </a:r>
              <a:endParaRPr lang="zh-CN" altLang="en-US" sz="3200" b="1" kern="0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20468" y="4086235"/>
              <a:ext cx="3978632" cy="39867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移动端</a:t>
              </a:r>
              <a:r>
                <a:rPr lang="zh-CN" altLang="en-US" sz="2000" noProof="0" dirty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阅读界面</a:t>
              </a:r>
              <a:endParaRPr lang="zh-CN" altLang="en-US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2421890" y="1615440"/>
            <a:ext cx="6068060" cy="46558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2721234" y="5228746"/>
            <a:ext cx="5915025" cy="829310"/>
            <a:chOff x="7145917" y="3183722"/>
            <a:chExt cx="5915025" cy="829310"/>
          </a:xfrm>
        </p:grpSpPr>
        <p:sp>
          <p:nvSpPr>
            <p:cNvPr id="30" name="矩形 29"/>
            <p:cNvSpPr/>
            <p:nvPr/>
          </p:nvSpPr>
          <p:spPr>
            <a:xfrm>
              <a:off x="7145917" y="3183722"/>
              <a:ext cx="3886200" cy="53403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sym typeface="+mn-lt"/>
                </a:rPr>
                <a:t>行为</a:t>
              </a:r>
              <a:r>
                <a:rPr lang="zh-CN" altLang="en-US" sz="2400" b="1" dirty="0">
                  <a:solidFill>
                    <a:schemeClr val="bg1"/>
                  </a:solidFill>
                  <a:sym typeface="+mn-lt"/>
                </a:rPr>
                <a:t>记忆</a:t>
              </a:r>
              <a:endParaRPr lang="zh-CN" altLang="en-US" sz="2400" b="1" dirty="0">
                <a:solidFill>
                  <a:schemeClr val="bg1"/>
                </a:solidFill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145917" y="3641557"/>
              <a:ext cx="5915025" cy="3714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p>
              <a:pPr algn="l">
                <a:lnSpc>
                  <a:spcPct val="114000"/>
                </a:lnSpc>
              </a:pPr>
              <a:r>
                <a:rPr lang="zh-CN" sz="1600" b="1" dirty="0">
                  <a:solidFill>
                    <a:schemeClr val="bg1"/>
                  </a:solidFill>
                  <a:latin typeface="华文细黑" panose="02010600040101010101" charset="-122"/>
                  <a:ea typeface="华文细黑" panose="02010600040101010101" charset="-122"/>
                  <a:sym typeface="+mn-lt"/>
                </a:rPr>
                <a:t>在校园网下，个人用户享受机构用户功能</a:t>
              </a:r>
              <a:endParaRPr lang="zh-CN" sz="1600" b="1" dirty="0">
                <a:solidFill>
                  <a:schemeClr val="bg1"/>
                </a:solidFill>
                <a:latin typeface="华文细黑" panose="02010600040101010101" charset="-122"/>
                <a:ea typeface="华文细黑" panose="02010600040101010101" charset="-122"/>
                <a:sym typeface="+mn-lt"/>
              </a:endParaRPr>
            </a:p>
          </p:txBody>
        </p:sp>
      </p:grpSp>
      <p:sp>
        <p:nvSpPr>
          <p:cNvPr id="53" name="矩形 52"/>
          <p:cNvSpPr>
            <a:spLocks noChangeAspect="1"/>
          </p:cNvSpPr>
          <p:nvPr/>
        </p:nvSpPr>
        <p:spPr>
          <a:xfrm>
            <a:off x="817245" y="3700780"/>
            <a:ext cx="1391920" cy="465455"/>
          </a:xfrm>
          <a:prstGeom prst="rect">
            <a:avLst/>
          </a:prstGeom>
          <a:solidFill>
            <a:srgbClr val="65B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个人功能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17445" y="1628775"/>
            <a:ext cx="2021250" cy="3600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0" y="1628775"/>
            <a:ext cx="2021250" cy="36000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6205" y="1617980"/>
            <a:ext cx="2021250" cy="36000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426335" y="4959985"/>
            <a:ext cx="6067425" cy="28321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635885" y="4914265"/>
            <a:ext cx="10972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微信登录</a:t>
            </a:r>
            <a:endParaRPr lang="zh-CN" alt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06340" y="4906645"/>
            <a:ext cx="10972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收藏阅读</a:t>
            </a:r>
            <a:endParaRPr lang="zh-CN" alt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030085" y="4906645"/>
            <a:ext cx="10972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个人工具</a:t>
            </a:r>
            <a:endParaRPr lang="zh-CN" alt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1300480" y="315595"/>
            <a:ext cx="2181225" cy="2217420"/>
          </a:xfrm>
          <a:custGeom>
            <a:avLst/>
            <a:gdLst>
              <a:gd name="connsiteX0" fmla="*/ 547687 w 1223962"/>
              <a:gd name="connsiteY0" fmla="*/ 0 h 1076325"/>
              <a:gd name="connsiteX1" fmla="*/ 1223962 w 1223962"/>
              <a:gd name="connsiteY1" fmla="*/ 671513 h 1076325"/>
              <a:gd name="connsiteX2" fmla="*/ 557212 w 1223962"/>
              <a:gd name="connsiteY2" fmla="*/ 1076325 h 1076325"/>
              <a:gd name="connsiteX3" fmla="*/ 0 w 1223962"/>
              <a:gd name="connsiteY3" fmla="*/ 509588 h 1076325"/>
              <a:gd name="connsiteX4" fmla="*/ 547687 w 1223962"/>
              <a:gd name="connsiteY4" fmla="*/ 0 h 1076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3962" h="1076325">
                <a:moveTo>
                  <a:pt x="547687" y="0"/>
                </a:moveTo>
                <a:lnTo>
                  <a:pt x="1223962" y="671513"/>
                </a:lnTo>
                <a:lnTo>
                  <a:pt x="557212" y="1076325"/>
                </a:lnTo>
                <a:lnTo>
                  <a:pt x="0" y="509588"/>
                </a:lnTo>
                <a:lnTo>
                  <a:pt x="547687" y="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24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2" name="任意多边形 31"/>
          <p:cNvSpPr/>
          <p:nvPr/>
        </p:nvSpPr>
        <p:spPr>
          <a:xfrm>
            <a:off x="1356360" y="2804160"/>
            <a:ext cx="5151120" cy="4099560"/>
          </a:xfrm>
          <a:custGeom>
            <a:avLst/>
            <a:gdLst>
              <a:gd name="connsiteX0" fmla="*/ 2918460 w 5151120"/>
              <a:gd name="connsiteY0" fmla="*/ 0 h 3459480"/>
              <a:gd name="connsiteX1" fmla="*/ 4930140 w 5151120"/>
              <a:gd name="connsiteY1" fmla="*/ 2026920 h 3459480"/>
              <a:gd name="connsiteX2" fmla="*/ 5151120 w 5151120"/>
              <a:gd name="connsiteY2" fmla="*/ 3436620 h 3459480"/>
              <a:gd name="connsiteX3" fmla="*/ 2476500 w 5151120"/>
              <a:gd name="connsiteY3" fmla="*/ 3459480 h 3459480"/>
              <a:gd name="connsiteX4" fmla="*/ 579120 w 5151120"/>
              <a:gd name="connsiteY4" fmla="*/ 3375660 h 3459480"/>
              <a:gd name="connsiteX5" fmla="*/ 0 w 5151120"/>
              <a:gd name="connsiteY5" fmla="*/ 2796540 h 3459480"/>
              <a:gd name="connsiteX6" fmla="*/ 2918460 w 5151120"/>
              <a:gd name="connsiteY6" fmla="*/ 0 h 3459480"/>
              <a:gd name="connsiteX0-1" fmla="*/ 2918460 w 5151120"/>
              <a:gd name="connsiteY0-2" fmla="*/ 0 h 4099560"/>
              <a:gd name="connsiteX1-3" fmla="*/ 4930140 w 5151120"/>
              <a:gd name="connsiteY1-4" fmla="*/ 2026920 h 4099560"/>
              <a:gd name="connsiteX2-5" fmla="*/ 5151120 w 5151120"/>
              <a:gd name="connsiteY2-6" fmla="*/ 3436620 h 4099560"/>
              <a:gd name="connsiteX3-7" fmla="*/ 2476500 w 5151120"/>
              <a:gd name="connsiteY3-8" fmla="*/ 3459480 h 4099560"/>
              <a:gd name="connsiteX4-9" fmla="*/ 1303020 w 5151120"/>
              <a:gd name="connsiteY4-10" fmla="*/ 4099560 h 4099560"/>
              <a:gd name="connsiteX5-11" fmla="*/ 0 w 5151120"/>
              <a:gd name="connsiteY5-12" fmla="*/ 2796540 h 4099560"/>
              <a:gd name="connsiteX6-13" fmla="*/ 2918460 w 5151120"/>
              <a:gd name="connsiteY6-14" fmla="*/ 0 h 4099560"/>
              <a:gd name="connsiteX0-15" fmla="*/ 2918460 w 5151120"/>
              <a:gd name="connsiteY0-16" fmla="*/ 0 h 4099560"/>
              <a:gd name="connsiteX1-17" fmla="*/ 4930140 w 5151120"/>
              <a:gd name="connsiteY1-18" fmla="*/ 2026920 h 4099560"/>
              <a:gd name="connsiteX2-19" fmla="*/ 5151120 w 5151120"/>
              <a:gd name="connsiteY2-20" fmla="*/ 3436620 h 4099560"/>
              <a:gd name="connsiteX3-21" fmla="*/ 2781300 w 5151120"/>
              <a:gd name="connsiteY3-22" fmla="*/ 4056380 h 4099560"/>
              <a:gd name="connsiteX4-23" fmla="*/ 1303020 w 5151120"/>
              <a:gd name="connsiteY4-24" fmla="*/ 4099560 h 4099560"/>
              <a:gd name="connsiteX5-25" fmla="*/ 0 w 5151120"/>
              <a:gd name="connsiteY5-26" fmla="*/ 2796540 h 4099560"/>
              <a:gd name="connsiteX6-27" fmla="*/ 2918460 w 5151120"/>
              <a:gd name="connsiteY6-28" fmla="*/ 0 h 40995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5151120" h="4099560">
                <a:moveTo>
                  <a:pt x="2918460" y="0"/>
                </a:moveTo>
                <a:lnTo>
                  <a:pt x="4930140" y="2026920"/>
                </a:lnTo>
                <a:lnTo>
                  <a:pt x="5151120" y="3436620"/>
                </a:lnTo>
                <a:lnTo>
                  <a:pt x="2781300" y="4056380"/>
                </a:lnTo>
                <a:lnTo>
                  <a:pt x="1303020" y="4099560"/>
                </a:lnTo>
                <a:lnTo>
                  <a:pt x="0" y="2796540"/>
                </a:lnTo>
                <a:lnTo>
                  <a:pt x="2918460" y="0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57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31" name="任意多边形 30"/>
          <p:cNvSpPr/>
          <p:nvPr/>
        </p:nvSpPr>
        <p:spPr>
          <a:xfrm>
            <a:off x="5442903" y="5555933"/>
            <a:ext cx="1362075" cy="1395412"/>
          </a:xfrm>
          <a:custGeom>
            <a:avLst/>
            <a:gdLst>
              <a:gd name="connsiteX0" fmla="*/ 1362075 w 1362075"/>
              <a:gd name="connsiteY0" fmla="*/ 676275 h 1395412"/>
              <a:gd name="connsiteX1" fmla="*/ 685800 w 1362075"/>
              <a:gd name="connsiteY1" fmla="*/ 1395412 h 1395412"/>
              <a:gd name="connsiteX2" fmla="*/ 0 w 1362075"/>
              <a:gd name="connsiteY2" fmla="*/ 695325 h 1395412"/>
              <a:gd name="connsiteX3" fmla="*/ 690562 w 1362075"/>
              <a:gd name="connsiteY3" fmla="*/ 0 h 1395412"/>
              <a:gd name="connsiteX4" fmla="*/ 1362075 w 1362075"/>
              <a:gd name="connsiteY4" fmla="*/ 676275 h 1395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2075" h="1395412">
                <a:moveTo>
                  <a:pt x="1362075" y="676275"/>
                </a:moveTo>
                <a:lnTo>
                  <a:pt x="685800" y="1395412"/>
                </a:lnTo>
                <a:lnTo>
                  <a:pt x="0" y="695325"/>
                </a:lnTo>
                <a:lnTo>
                  <a:pt x="690562" y="0"/>
                </a:lnTo>
                <a:lnTo>
                  <a:pt x="1362075" y="676275"/>
                </a:lnTo>
                <a:close/>
              </a:path>
            </a:pathLst>
          </a:custGeom>
          <a:gradFill flip="none" rotWithShape="0">
            <a:gsLst>
              <a:gs pos="0">
                <a:schemeClr val="tx1">
                  <a:lumMod val="75000"/>
                  <a:lumOff val="25000"/>
                  <a:alpha val="64000"/>
                </a:schemeClr>
              </a:gs>
              <a:gs pos="61000">
                <a:schemeClr val="bg1">
                  <a:lumMod val="95000"/>
                  <a:alpha val="34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zh-CN" altLang="en-US" sz="80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 rot="12778739">
            <a:off x="614045" y="1616710"/>
            <a:ext cx="4813935" cy="4811395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rgbClr val="DE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 rot="10002226" flipH="1">
            <a:off x="5256525" y="5496000"/>
            <a:ext cx="994095" cy="978195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rgbClr val="DE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 rot="577454" flipH="1">
            <a:off x="11038552" y="5690757"/>
            <a:ext cx="833931" cy="820592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16788013" flipH="1">
            <a:off x="5091085" y="-1449151"/>
            <a:ext cx="9171742" cy="9025046"/>
          </a:xfrm>
          <a:custGeom>
            <a:avLst/>
            <a:gdLst>
              <a:gd name="connsiteX0" fmla="*/ 7433887 w 15105456"/>
              <a:gd name="connsiteY0" fmla="*/ 268 h 14863851"/>
              <a:gd name="connsiteX1" fmla="*/ 1667178 w 15105456"/>
              <a:gd name="connsiteY1" fmla="*/ 4920872 h 14863851"/>
              <a:gd name="connsiteX2" fmla="*/ 150574 w 15105456"/>
              <a:gd name="connsiteY2" fmla="*/ 11662331 h 14863851"/>
              <a:gd name="connsiteX3" fmla="*/ 159932 w 15105456"/>
              <a:gd name="connsiteY3" fmla="*/ 11692695 h 14863851"/>
              <a:gd name="connsiteX4" fmla="*/ 165780 w 15105456"/>
              <a:gd name="connsiteY4" fmla="*/ 11728888 h 14863851"/>
              <a:gd name="connsiteX5" fmla="*/ 7547446 w 15105456"/>
              <a:gd name="connsiteY5" fmla="*/ 14863851 h 14863851"/>
              <a:gd name="connsiteX6" fmla="*/ 14881926 w 15105456"/>
              <a:gd name="connsiteY6" fmla="*/ 11903648 h 14863851"/>
              <a:gd name="connsiteX7" fmla="*/ 14909761 w 15105456"/>
              <a:gd name="connsiteY7" fmla="*/ 11800558 h 14863851"/>
              <a:gd name="connsiteX8" fmla="*/ 14923904 w 15105456"/>
              <a:gd name="connsiteY8" fmla="*/ 11761043 h 14863851"/>
              <a:gd name="connsiteX9" fmla="*/ 13310172 w 15105456"/>
              <a:gd name="connsiteY9" fmla="*/ 4851018 h 14863851"/>
              <a:gd name="connsiteX10" fmla="*/ 8234354 w 15105456"/>
              <a:gd name="connsiteY10" fmla="*/ 162370 h 14863851"/>
              <a:gd name="connsiteX11" fmla="*/ 8119928 w 15105456"/>
              <a:gd name="connsiteY11" fmla="*/ 136115 h 14863851"/>
              <a:gd name="connsiteX12" fmla="*/ 8105217 w 15105456"/>
              <a:gd name="connsiteY12" fmla="*/ 129095 h 14863851"/>
              <a:gd name="connsiteX13" fmla="*/ 7433887 w 15105456"/>
              <a:gd name="connsiteY13" fmla="*/ 268 h 1486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105456" h="14863851">
                <a:moveTo>
                  <a:pt x="7433887" y="268"/>
                </a:moveTo>
                <a:cubicBezTo>
                  <a:pt x="5721391" y="-26383"/>
                  <a:pt x="3342882" y="1936394"/>
                  <a:pt x="1667178" y="4920872"/>
                </a:cubicBezTo>
                <a:cubicBezTo>
                  <a:pt x="239727" y="7463205"/>
                  <a:pt x="-289215" y="10054975"/>
                  <a:pt x="150574" y="11662331"/>
                </a:cubicBezTo>
                <a:lnTo>
                  <a:pt x="159932" y="11692695"/>
                </a:lnTo>
                <a:lnTo>
                  <a:pt x="165780" y="11728888"/>
                </a:lnTo>
                <a:cubicBezTo>
                  <a:pt x="545757" y="13489750"/>
                  <a:pt x="3705628" y="14863851"/>
                  <a:pt x="7547446" y="14863851"/>
                </a:cubicBezTo>
                <a:cubicBezTo>
                  <a:pt x="11261203" y="14863851"/>
                  <a:pt x="14337719" y="13579830"/>
                  <a:pt x="14881926" y="11903648"/>
                </a:cubicBezTo>
                <a:lnTo>
                  <a:pt x="14909761" y="11800558"/>
                </a:lnTo>
                <a:lnTo>
                  <a:pt x="14923904" y="11761043"/>
                </a:lnTo>
                <a:cubicBezTo>
                  <a:pt x="15434087" y="10162959"/>
                  <a:pt x="14860547" y="7468785"/>
                  <a:pt x="13310172" y="4851018"/>
                </a:cubicBezTo>
                <a:cubicBezTo>
                  <a:pt x="11824395" y="2342324"/>
                  <a:pt x="9845883" y="586608"/>
                  <a:pt x="8234354" y="162370"/>
                </a:cubicBezTo>
                <a:lnTo>
                  <a:pt x="8119928" y="136115"/>
                </a:lnTo>
                <a:lnTo>
                  <a:pt x="8105217" y="129095"/>
                </a:lnTo>
                <a:cubicBezTo>
                  <a:pt x="7896733" y="46048"/>
                  <a:pt x="7671734" y="3970"/>
                  <a:pt x="7433887" y="268"/>
                </a:cubicBezTo>
                <a:close/>
              </a:path>
            </a:pathLst>
          </a:custGeom>
          <a:blipFill dpi="0" rotWithShape="0">
            <a:blip r:embed="rId1"/>
            <a:srcRect/>
            <a:stretch>
              <a:fillRect l="-24141" r="-2403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1445747" y="2803895"/>
            <a:ext cx="3512861" cy="11988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l"/>
            <a:r>
              <a:rPr lang="zh-CN" altLang="en-US" sz="3600" b="1" dirty="0" smtClean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  <a:sym typeface="+mn-ea"/>
              </a:rPr>
              <a:t>欢迎大家使用</a:t>
            </a:r>
            <a:endParaRPr lang="zh-CN" altLang="en-US" sz="3600" b="1" dirty="0" smtClean="0">
              <a:solidFill>
                <a:schemeClr val="bg1"/>
              </a:solidFill>
              <a:latin typeface="+mn-ea"/>
              <a:cs typeface="经典综艺体简" panose="02010609000101010101" pitchFamily="49" charset="-122"/>
              <a:sym typeface="+mn-ea"/>
            </a:endParaRPr>
          </a:p>
          <a:p>
            <a:pPr algn="l"/>
            <a:r>
              <a:rPr lang="zh-CN" altLang="en-US" sz="3600" b="1" dirty="0" smtClean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  <a:sym typeface="+mn-ea"/>
              </a:rPr>
              <a:t>提供宝贵意见</a:t>
            </a:r>
            <a:endParaRPr lang="zh-CN" altLang="en-US" sz="3600" b="1" dirty="0" smtClean="0">
              <a:solidFill>
                <a:schemeClr val="bg1"/>
              </a:solidFill>
              <a:latin typeface="+mn-ea"/>
              <a:cs typeface="经典综艺体简" panose="02010609000101010101" pitchFamily="49" charset="-122"/>
              <a:sym typeface="+mn-ea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1300649" y="4516835"/>
            <a:ext cx="4236086" cy="829945"/>
            <a:chOff x="5305424" y="5237411"/>
            <a:chExt cx="5591505" cy="1095500"/>
          </a:xfrm>
        </p:grpSpPr>
        <p:sp>
          <p:nvSpPr>
            <p:cNvPr id="36" name="圆角矩形 35"/>
            <p:cNvSpPr/>
            <p:nvPr/>
          </p:nvSpPr>
          <p:spPr>
            <a:xfrm>
              <a:off x="5305424" y="5283510"/>
              <a:ext cx="4828760" cy="92702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1200"/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5498206" y="5237411"/>
              <a:ext cx="5398723" cy="109550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accent1"/>
                  </a:solidFill>
                  <a:latin typeface="+mn-ea"/>
                  <a:cs typeface="经典综艺体简" panose="02010609000101010101" pitchFamily="49" charset="-122"/>
                  <a:sym typeface="+mn-ea"/>
                </a:rPr>
                <a:t>网址：http://www.pwsannong.com/</a:t>
              </a:r>
              <a:endParaRPr lang="zh-CN" altLang="en-US" sz="1600" dirty="0" smtClean="0">
                <a:solidFill>
                  <a:schemeClr val="accent1"/>
                </a:solidFill>
                <a:latin typeface="+mn-ea"/>
                <a:cs typeface="经典综艺体简" panose="02010609000101010101" pitchFamily="49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accent1"/>
                  </a:solidFill>
                  <a:latin typeface="+mn-ea"/>
                  <a:cs typeface="经典综艺体简" panose="02010609000101010101" pitchFamily="49" charset="-122"/>
                  <a:sym typeface="+mn-ea"/>
                </a:rPr>
                <a:t>电话：010-591949</a:t>
              </a:r>
              <a:r>
                <a:rPr lang="en-US" altLang="zh-CN" sz="1600" dirty="0" smtClean="0">
                  <a:solidFill>
                    <a:schemeClr val="accent1"/>
                  </a:solidFill>
                  <a:latin typeface="+mn-ea"/>
                  <a:cs typeface="经典综艺体简" panose="02010609000101010101" pitchFamily="49" charset="-122"/>
                  <a:sym typeface="+mn-ea"/>
                </a:rPr>
                <a:t>6</a:t>
              </a:r>
              <a:r>
                <a:rPr lang="zh-CN" altLang="en-US" sz="1600" dirty="0" smtClean="0">
                  <a:solidFill>
                    <a:schemeClr val="accent1"/>
                  </a:solidFill>
                  <a:latin typeface="+mn-ea"/>
                  <a:cs typeface="经典综艺体简" panose="02010609000101010101" pitchFamily="49" charset="-122"/>
                  <a:sym typeface="+mn-ea"/>
                </a:rPr>
                <a:t>5</a:t>
              </a:r>
              <a:endParaRPr lang="zh-CN" altLang="en-US" sz="1600" dirty="0" smtClean="0">
                <a:solidFill>
                  <a:schemeClr val="accent1"/>
                </a:solidFill>
                <a:latin typeface="+mn-ea"/>
                <a:cs typeface="经典综艺体简" panose="02010609000101010101" pitchFamily="49" charset="-122"/>
                <a:sym typeface="+mn-ea"/>
              </a:endParaRPr>
            </a:p>
          </p:txBody>
        </p:sp>
      </p:grp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31" y="175232"/>
            <a:ext cx="1686864" cy="1686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MH_TYPE" val="#NeiR#"/>
  <p:tag name="MH_NUMBER" val="4"/>
  <p:tag name="MH_CATEGORY" val="#BingLLB#"/>
  <p:tag name="MH_LAYOUT" val="SubTitleText"/>
  <p:tag name="MH" val="20170727154056"/>
  <p:tag name="MH_LIBRARY" val="GRAPHIC"/>
</p:tagLst>
</file>

<file path=ppt/tags/tag2.xml><?xml version="1.0" encoding="utf-8"?>
<p:tagLst xmlns:p="http://schemas.openxmlformats.org/presentationml/2006/main">
  <p:tag name="MH_TYPE" val="#NeiR#"/>
  <p:tag name="MH_NUMBER" val="4"/>
  <p:tag name="MH_CATEGORY" val="#BingLLB#"/>
  <p:tag name="MH_LAYOUT" val="SubTitleText"/>
  <p:tag name="MH" val="20170727154056"/>
  <p:tag name="MH_LIBRARY" val="GRAPHIC"/>
</p:tagLst>
</file>

<file path=ppt/tags/tag3.xml><?xml version="1.0" encoding="utf-8"?>
<p:tagLst xmlns:p="http://schemas.openxmlformats.org/presentationml/2006/main">
  <p:tag name="MH_TYPE" val="#NeiR#"/>
  <p:tag name="MH_NUMBER" val="4"/>
  <p:tag name="MH_CATEGORY" val="#BingLLB#"/>
  <p:tag name="MH_LAYOUT" val="SubTitleText"/>
  <p:tag name="MH" val="20170727154056"/>
  <p:tag name="MH_LIBRARY" val="GRAPHIC"/>
</p:tagLst>
</file>

<file path=ppt/tags/tag4.xml><?xml version="1.0" encoding="utf-8"?>
<p:tagLst xmlns:p="http://schemas.openxmlformats.org/presentationml/2006/main">
  <p:tag name="MH_TYPE" val="#NeiR#"/>
  <p:tag name="MH_NUMBER" val="4"/>
  <p:tag name="MH_CATEGORY" val="#BingLLB#"/>
  <p:tag name="MH_LAYOUT" val="SubTitleText"/>
  <p:tag name="MH" val="20170727154056"/>
  <p:tag name="MH_LIBRARY" val="GRAPHIC"/>
</p:tagLst>
</file>

<file path=ppt/tags/tag5.xml><?xml version="1.0" encoding="utf-8"?>
<p:tagLst xmlns:p="http://schemas.openxmlformats.org/presentationml/2006/main">
  <p:tag name="MH_TYPE" val="#NeiR#"/>
  <p:tag name="MH_NUMBER" val="4"/>
  <p:tag name="MH_CATEGORY" val="#BingLLB#"/>
  <p:tag name="MH_LAYOUT" val="SubTitleText"/>
  <p:tag name="MH" val="20170727154056"/>
  <p:tag name="MH_LIBRARY" val="GRAPHIC"/>
</p:tagLst>
</file>

<file path=ppt/tags/tag6.xml><?xml version="1.0" encoding="utf-8"?>
<p:tagLst xmlns:p="http://schemas.openxmlformats.org/presentationml/2006/main">
  <p:tag name="MH_TYPE" val="#NeiR#"/>
  <p:tag name="MH_NUMBER" val="4"/>
  <p:tag name="MH_CATEGORY" val="#BingLLB#"/>
  <p:tag name="MH_LAYOUT" val="SubTitleText"/>
  <p:tag name="MH" val="20170727154056"/>
  <p:tag name="MH_LIBRARY" val="GRAPHIC"/>
</p:tagLst>
</file>

<file path=ppt/tags/tag7.xml><?xml version="1.0" encoding="utf-8"?>
<p:tagLst xmlns:p="http://schemas.openxmlformats.org/presentationml/2006/main">
  <p:tag name="MH_TYPE" val="#NeiR#"/>
  <p:tag name="MH_NUMBER" val="4"/>
  <p:tag name="MH_CATEGORY" val="#BingLLB#"/>
  <p:tag name="MH_LAYOUT" val="SubTitleText"/>
  <p:tag name="MH" val="20170727154056"/>
  <p:tag name="MH_LIBRARY" val="GRAPHIC"/>
</p:tagLst>
</file>

<file path=ppt/tags/tag8.xml><?xml version="1.0" encoding="utf-8"?>
<p:tagLst xmlns:p="http://schemas.openxmlformats.org/presentationml/2006/main">
  <p:tag name="MH_TYPE" val="#NeiR#"/>
  <p:tag name="MH_NUMBER" val="4"/>
  <p:tag name="MH_CATEGORY" val="#BingLLB#"/>
  <p:tag name="MH_LAYOUT" val="SubTitleText"/>
  <p:tag name="MH" val="20170727154056"/>
  <p:tag name="MH_LIBRARY" val="GRAPHIC"/>
</p:tagLst>
</file>

<file path=ppt/tags/tag9.xml><?xml version="1.0" encoding="utf-8"?>
<p:tagLst xmlns:p="http://schemas.openxmlformats.org/presentationml/2006/main">
  <p:tag name="MH_TYPE" val="#NeiR#"/>
  <p:tag name="MH_NUMBER" val="4"/>
  <p:tag name="MH_CATEGORY" val="#BingLLB#"/>
  <p:tag name="MH_LAYOUT" val="SubTitleText"/>
  <p:tag name="MH" val="20170727154056"/>
  <p:tag name="MH_LIBRARY" val="GRAPHIC"/>
</p:tagLst>
</file>

<file path=ppt/tags/tag10.xml><?xml version="1.0" encoding="utf-8"?>
<p:tagLst xmlns:p="http://schemas.openxmlformats.org/presentationml/2006/main">
  <p:tag name="MH_TYPE" val="#NeiR#"/>
  <p:tag name="MH_NUMBER" val="4"/>
  <p:tag name="MH_CATEGORY" val="#BingLLB#"/>
  <p:tag name="MH_LAYOUT" val="SubTitleText"/>
  <p:tag name="MH" val="20170727154056"/>
  <p:tag name="MH_LIBRARY" val="GRAPHIC"/>
</p:tagLst>
</file>

<file path=ppt/tags/tag11.xml><?xml version="1.0" encoding="utf-8"?>
<p:tagLst xmlns:p="http://schemas.openxmlformats.org/presentationml/2006/main">
  <p:tag name="MH_TYPE" val="#NeiR#"/>
  <p:tag name="MH_NUMBER" val="4"/>
  <p:tag name="MH_CATEGORY" val="#BingLLB#"/>
  <p:tag name="MH_LAYOUT" val="SubTitleText"/>
  <p:tag name="MH" val="20170727154056"/>
  <p:tag name="MH_LIBRARY" val="GRAPHIC"/>
</p:tagLst>
</file>

<file path=ppt/tags/tag12.xml><?xml version="1.0" encoding="utf-8"?>
<p:tagLst xmlns:p="http://schemas.openxmlformats.org/presentationml/2006/main">
  <p:tag name="MH_TYPE" val="#NeiR#"/>
  <p:tag name="MH_NUMBER" val="4"/>
  <p:tag name="MH_CATEGORY" val="#BingLLB#"/>
  <p:tag name="MH_LAYOUT" val="SubTitleText"/>
  <p:tag name="MH" val="20170727154056"/>
  <p:tag name="MH_LIBRARY" val="GRAPHIC"/>
</p:tagLst>
</file>

<file path=ppt/tags/tag13.xml><?xml version="1.0" encoding="utf-8"?>
<p:tagLst xmlns:p="http://schemas.openxmlformats.org/presentationml/2006/main">
  <p:tag name="MH_TYPE" val="#NeiR#"/>
  <p:tag name="MH_NUMBER" val="4"/>
  <p:tag name="MH_CATEGORY" val="#BingLLB#"/>
  <p:tag name="MH_LAYOUT" val="SubTitleText"/>
  <p:tag name="MH" val="20170727154056"/>
  <p:tag name="MH_LIBRARY" val="GRAPHIC"/>
</p:tagLst>
</file>

<file path=ppt/theme/theme1.xml><?xml version="1.0" encoding="utf-8"?>
<a:theme xmlns:a="http://schemas.openxmlformats.org/drawingml/2006/main" name="包图主题2">
  <a:themeElements>
    <a:clrScheme name="自定义 328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DE5000"/>
      </a:accent1>
      <a:accent2>
        <a:srgbClr val="595959"/>
      </a:accent2>
      <a:accent3>
        <a:srgbClr val="DE5000"/>
      </a:accent3>
      <a:accent4>
        <a:srgbClr val="595959"/>
      </a:accent4>
      <a:accent5>
        <a:srgbClr val="DE5000"/>
      </a:accent5>
      <a:accent6>
        <a:srgbClr val="595959"/>
      </a:accent6>
      <a:hlink>
        <a:srgbClr val="DE5000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0</TotalTime>
  <Words>2556</Words>
  <Application>WPS 演示</Application>
  <PresentationFormat>宽屏</PresentationFormat>
  <Paragraphs>485</Paragraphs>
  <Slides>32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53" baseType="lpstr">
      <vt:lpstr>Arial</vt:lpstr>
      <vt:lpstr>宋体</vt:lpstr>
      <vt:lpstr>Wingdings</vt:lpstr>
      <vt:lpstr>微软雅黑</vt:lpstr>
      <vt:lpstr>Arial</vt:lpstr>
      <vt:lpstr>Sitka Display</vt:lpstr>
      <vt:lpstr>Segoe Print</vt:lpstr>
      <vt:lpstr>经典综艺体简</vt:lpstr>
      <vt:lpstr>Calibri</vt:lpstr>
      <vt:lpstr>Century Gothic</vt:lpstr>
      <vt:lpstr>NumberOnly</vt:lpstr>
      <vt:lpstr>Arial Unicode MS</vt:lpstr>
      <vt:lpstr>等线</vt:lpstr>
      <vt:lpstr>DFPYeaSong-B5</vt:lpstr>
      <vt:lpstr>华文细黑</vt:lpstr>
      <vt:lpstr>Arial Narrow</vt:lpstr>
      <vt:lpstr>Calibri</vt:lpstr>
      <vt:lpstr>Open Sans</vt:lpstr>
      <vt:lpstr>Open Sans</vt:lpstr>
      <vt:lpstr>PMingLiU-ExtB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qwe</cp:lastModifiedBy>
  <cp:revision>149</cp:revision>
  <dcterms:created xsi:type="dcterms:W3CDTF">2017-08-18T03:02:00Z</dcterms:created>
  <dcterms:modified xsi:type="dcterms:W3CDTF">2020-02-12T09:03:31Z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2052-11.1.0.9208</vt:lpwstr>
  </property>
</Properties>
</file>